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7"/>
  </p:notesMasterIdLst>
  <p:sldIdLst>
    <p:sldId id="256" r:id="rId2"/>
    <p:sldId id="257" r:id="rId3"/>
    <p:sldId id="449" r:id="rId4"/>
    <p:sldId id="398" r:id="rId5"/>
    <p:sldId id="403" r:id="rId6"/>
    <p:sldId id="425" r:id="rId7"/>
    <p:sldId id="427" r:id="rId8"/>
    <p:sldId id="432" r:id="rId9"/>
    <p:sldId id="422" r:id="rId10"/>
    <p:sldId id="404" r:id="rId11"/>
    <p:sldId id="372" r:id="rId12"/>
    <p:sldId id="301" r:id="rId13"/>
    <p:sldId id="421" r:id="rId14"/>
    <p:sldId id="302" r:id="rId15"/>
    <p:sldId id="429" r:id="rId16"/>
    <p:sldId id="374" r:id="rId17"/>
    <p:sldId id="376" r:id="rId18"/>
    <p:sldId id="435" r:id="rId19"/>
    <p:sldId id="437" r:id="rId20"/>
    <p:sldId id="439" r:id="rId21"/>
    <p:sldId id="324" r:id="rId22"/>
    <p:sldId id="434" r:id="rId23"/>
    <p:sldId id="347" r:id="rId24"/>
    <p:sldId id="283" r:id="rId25"/>
    <p:sldId id="353" r:id="rId26"/>
    <p:sldId id="354" r:id="rId27"/>
    <p:sldId id="356" r:id="rId28"/>
    <p:sldId id="358" r:id="rId29"/>
    <p:sldId id="357" r:id="rId30"/>
    <p:sldId id="325" r:id="rId31"/>
    <p:sldId id="413" r:id="rId32"/>
    <p:sldId id="450" r:id="rId33"/>
    <p:sldId id="361" r:id="rId34"/>
    <p:sldId id="409" r:id="rId35"/>
    <p:sldId id="410" r:id="rId36"/>
    <p:sldId id="360" r:id="rId37"/>
    <p:sldId id="362" r:id="rId38"/>
    <p:sldId id="363" r:id="rId39"/>
    <p:sldId id="364" r:id="rId40"/>
    <p:sldId id="365" r:id="rId41"/>
    <p:sldId id="414" r:id="rId42"/>
    <p:sldId id="366" r:id="rId43"/>
    <p:sldId id="367" r:id="rId44"/>
    <p:sldId id="368" r:id="rId45"/>
    <p:sldId id="415" r:id="rId46"/>
    <p:sldId id="267" r:id="rId47"/>
    <p:sldId id="369" r:id="rId48"/>
    <p:sldId id="417" r:id="rId49"/>
    <p:sldId id="442" r:id="rId50"/>
    <p:sldId id="443" r:id="rId51"/>
    <p:sldId id="444" r:id="rId52"/>
    <p:sldId id="445" r:id="rId53"/>
    <p:sldId id="446" r:id="rId54"/>
    <p:sldId id="447" r:id="rId55"/>
    <p:sldId id="448" r:id="rId56"/>
    <p:sldId id="431" r:id="rId57"/>
    <p:sldId id="387" r:id="rId58"/>
    <p:sldId id="299" r:id="rId59"/>
    <p:sldId id="388" r:id="rId60"/>
    <p:sldId id="389" r:id="rId61"/>
    <p:sldId id="391" r:id="rId62"/>
    <p:sldId id="392" r:id="rId63"/>
    <p:sldId id="381" r:id="rId64"/>
    <p:sldId id="382" r:id="rId65"/>
    <p:sldId id="384" r:id="rId66"/>
    <p:sldId id="275" r:id="rId67"/>
    <p:sldId id="260" r:id="rId68"/>
    <p:sldId id="352" r:id="rId69"/>
    <p:sldId id="385" r:id="rId70"/>
    <p:sldId id="390" r:id="rId71"/>
    <p:sldId id="394" r:id="rId72"/>
    <p:sldId id="407" r:id="rId73"/>
    <p:sldId id="348" r:id="rId74"/>
    <p:sldId id="258" r:id="rId75"/>
    <p:sldId id="266" r:id="rId76"/>
    <p:sldId id="359" r:id="rId77"/>
    <p:sldId id="261" r:id="rId78"/>
    <p:sldId id="285" r:id="rId79"/>
    <p:sldId id="280" r:id="rId80"/>
    <p:sldId id="406" r:id="rId81"/>
    <p:sldId id="377" r:id="rId82"/>
    <p:sldId id="375" r:id="rId83"/>
    <p:sldId id="378" r:id="rId84"/>
    <p:sldId id="438" r:id="rId85"/>
    <p:sldId id="440" r:id="rId86"/>
  </p:sldIdLst>
  <p:sldSz cx="12192000" cy="6858000"/>
  <p:notesSz cx="6858000" cy="9144000"/>
  <p:embeddedFontLst>
    <p:embeddedFont>
      <p:font typeface="Calibri" panose="020F0502020204030204" pitchFamily="34" charset="0"/>
      <p:regular r:id="rId88"/>
      <p:bold r:id="rId89"/>
      <p:italic r:id="rId90"/>
      <p:boldItalic r:id="rId91"/>
    </p:embeddedFont>
    <p:embeddedFont>
      <p:font typeface="Calibri Light" panose="020F0302020204030204" pitchFamily="34" charset="0"/>
      <p:regular r:id="rId92"/>
      <p:italic r:id="rId93"/>
    </p:embeddedFont>
    <p:embeddedFont>
      <p:font typeface="Cambria Math" panose="02040503050406030204" pitchFamily="18" charset="0"/>
      <p:regular r:id="rId94"/>
    </p:embeddedFont>
    <p:embeddedFont>
      <p:font typeface="Consolas" panose="020B0609020204030204" pitchFamily="49" charset="0"/>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449"/>
          </p14:sldIdLst>
        </p14:section>
        <p14:section name="Automating Verification: Why?" id="{0BC79F9D-E67B-4E5E-89CE-69489642B918}">
          <p14:sldIdLst>
            <p14:sldId id="398"/>
            <p14:sldId id="403"/>
            <p14:sldId id="425"/>
            <p14:sldId id="427"/>
            <p14:sldId id="432"/>
            <p14:sldId id="422"/>
            <p14:sldId id="404"/>
          </p14:sldIdLst>
        </p14:section>
        <p14:section name="My Contribution" id="{FF968384-31B4-4AA6-869E-BB537D6F51B3}">
          <p14:sldIdLst>
            <p14:sldId id="372"/>
            <p14:sldId id="301"/>
            <p14:sldId id="421"/>
            <p14:sldId id="302"/>
            <p14:sldId id="429"/>
            <p14:sldId id="374"/>
            <p14:sldId id="376"/>
            <p14:sldId id="435"/>
            <p14:sldId id="437"/>
            <p14:sldId id="439"/>
            <p14:sldId id="324"/>
            <p14:sldId id="434"/>
            <p14:sldId id="347"/>
            <p14:sldId id="283"/>
            <p14:sldId id="353"/>
            <p14:sldId id="354"/>
            <p14:sldId id="356"/>
            <p14:sldId id="358"/>
            <p14:sldId id="357"/>
            <p14:sldId id="325"/>
            <p14:sldId id="413"/>
            <p14:sldId id="450"/>
            <p14:sldId id="361"/>
            <p14:sldId id="409"/>
            <p14:sldId id="410"/>
            <p14:sldId id="360"/>
            <p14:sldId id="362"/>
            <p14:sldId id="363"/>
            <p14:sldId id="364"/>
            <p14:sldId id="365"/>
            <p14:sldId id="414"/>
            <p14:sldId id="366"/>
            <p14:sldId id="367"/>
            <p14:sldId id="368"/>
            <p14:sldId id="415"/>
            <p14:sldId id="267"/>
            <p14:sldId id="369"/>
            <p14:sldId id="417"/>
            <p14:sldId id="442"/>
            <p14:sldId id="443"/>
            <p14:sldId id="444"/>
            <p14:sldId id="445"/>
            <p14:sldId id="446"/>
            <p14:sldId id="447"/>
            <p14:sldId id="448"/>
            <p14:sldId id="431"/>
          </p14:sldIdLst>
        </p14:section>
        <p14:section name="Automating Verification: What next?" id="{63796275-F092-4043-B15F-F499E7B60E13}">
          <p14:sldIdLst>
            <p14:sldId id="387"/>
            <p14:sldId id="299"/>
            <p14:sldId id="388"/>
            <p14:sldId id="389"/>
            <p14:sldId id="391"/>
            <p14:sldId id="392"/>
            <p14:sldId id="381"/>
            <p14:sldId id="382"/>
            <p14:sldId id="384"/>
            <p14:sldId id="275"/>
          </p14:sldIdLst>
        </p14:section>
        <p14:section name="Rejects" id="{92108CC4-C9AB-4C4C-8B2A-DA70A1CB24D5}">
          <p14:sldIdLst>
            <p14:sldId id="260"/>
            <p14:sldId id="352"/>
            <p14:sldId id="385"/>
            <p14:sldId id="390"/>
            <p14:sldId id="394"/>
            <p14:sldId id="407"/>
            <p14:sldId id="348"/>
            <p14:sldId id="258"/>
            <p14:sldId id="266"/>
            <p14:sldId id="359"/>
            <p14:sldId id="261"/>
            <p14:sldId id="285"/>
            <p14:sldId id="280"/>
            <p14:sldId id="406"/>
            <p14:sldId id="377"/>
            <p14:sldId id="375"/>
            <p14:sldId id="378"/>
            <p14:sldId id="438"/>
            <p14:sldId id="4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5635" autoAdjust="0"/>
  </p:normalViewPr>
  <p:slideViewPr>
    <p:cSldViewPr snapToGrid="0">
      <p:cViewPr varScale="1">
        <p:scale>
          <a:sx n="62" d="100"/>
          <a:sy n="62" d="100"/>
        </p:scale>
        <p:origin x="10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user small</c:v>
                </c:pt>
              </c:strCache>
            </c:strRef>
          </c:tx>
          <c:spPr>
            <a:ln w="19050" cap="rnd">
              <a:noFill/>
              <a:round/>
            </a:ln>
            <a:effectLst/>
          </c:spPr>
          <c:marker>
            <c:symbol val="circle"/>
            <c:size val="5"/>
            <c:spPr>
              <a:solidFill>
                <a:schemeClr val="tx1"/>
              </a:solidFill>
              <a:ln w="9525">
                <a:solidFill>
                  <a:schemeClr val="tx1"/>
                </a:solidFill>
              </a:ln>
              <a:effectLst/>
            </c:spPr>
          </c:marker>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Sheet1!$B$2:$B$135</c:f>
              <c:numCache>
                <c:formatCode>General</c:formatCode>
                <c:ptCount val="134"/>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numCache>
            </c:numRef>
          </c:yVal>
          <c:smooth val="0"/>
          <c:extLst>
            <c:ext xmlns:c16="http://schemas.microsoft.com/office/drawing/2014/chart" uri="{C3380CC4-5D6E-409C-BE32-E72D297353CC}">
              <c16:uniqueId val="{00000000-F1E7-46F3-9FE5-228F5712A2AA}"/>
            </c:ext>
          </c:extLst>
        </c:ser>
        <c:ser>
          <c:idx val="1"/>
          <c:order val="1"/>
          <c:tx>
            <c:strRef>
              <c:f>Sheet1!$C$1</c:f>
              <c:strCache>
                <c:ptCount val="1"/>
                <c:pt idx="0">
                  <c:v>user large</c:v>
                </c:pt>
              </c:strCache>
            </c:strRef>
          </c:tx>
          <c:spPr>
            <a:ln w="2540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ysDot"/>
              </a:ln>
              <a:effectLst/>
            </c:spPr>
            <c:trendlineType val="exp"/>
            <c:dispRSqr val="1"/>
            <c:dispEq val="1"/>
            <c:trendlineLbl>
              <c:layout>
                <c:manualLayout>
                  <c:x val="5.0104470383585294E-2"/>
                  <c:y val="-4.9143575205474049E-3"/>
                </c:manualLayout>
              </c:layout>
              <c:numFmt formatCode="General" sourceLinked="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Sheet1!$C$2:$C$135</c:f>
              <c:numCache>
                <c:formatCode>General</c:formatCode>
                <c:ptCount val="134"/>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c:ext xmlns:c16="http://schemas.microsoft.com/office/drawing/2014/chart" uri="{C3380CC4-5D6E-409C-BE32-E72D297353CC}">
              <c16:uniqueId val="{00000004-F1E7-46F3-9FE5-228F5712A2AA}"/>
            </c:ext>
          </c:extLst>
        </c:ser>
        <c:dLbls>
          <c:showLegendKey val="0"/>
          <c:showVal val="0"/>
          <c:showCatName val="0"/>
          <c:showSerName val="0"/>
          <c:showPercent val="0"/>
          <c:showBubbleSize val="0"/>
        </c:dLbls>
        <c:axId val="385370608"/>
        <c:axId val="216086144"/>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 limbs (machine integers per big integer)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majorUnit val="2"/>
        <c:minorUnit val="1"/>
      </c:valAx>
      <c:valAx>
        <c:axId val="216086144"/>
        <c:scaling>
          <c:orientation val="minMax"/>
          <c:max val="100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EB87-4303-97AA-6B7CABC7436E}"/>
            </c:ext>
          </c:extLst>
        </c:ser>
        <c:dLbls>
          <c:showLegendKey val="0"/>
          <c:showVal val="0"/>
          <c:showCatName val="0"/>
          <c:showSerName val="0"/>
          <c:showPercent val="0"/>
          <c:showBubbleSize val="0"/>
        </c:dLbls>
        <c:axId val="771565376"/>
        <c:axId val="518408304"/>
      </c:scatterChart>
      <c:valAx>
        <c:axId val="7715653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08304"/>
        <c:crosses val="autoZero"/>
        <c:crossBetween val="midCat"/>
      </c:valAx>
      <c:valAx>
        <c:axId val="51840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15653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PE time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3"/>
            <c:dispRSqr val="1"/>
            <c:dispEq val="1"/>
            <c:trendlineLbl>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Sheet1!$A$2:$A$4</c:f>
              <c:numCache>
                <c:formatCode>General</c:formatCode>
                <c:ptCount val="3"/>
                <c:pt idx="0">
                  <c:v>1</c:v>
                </c:pt>
                <c:pt idx="1">
                  <c:v>2</c:v>
                </c:pt>
                <c:pt idx="2">
                  <c:v>3</c:v>
                </c:pt>
              </c:numCache>
            </c:numRef>
          </c:xVal>
          <c:yVal>
            <c:numRef>
              <c:f>Sheet1!$B$2:$B$4</c:f>
              <c:numCache>
                <c:formatCode>General</c:formatCode>
                <c:ptCount val="3"/>
                <c:pt idx="0">
                  <c:v>98.616</c:v>
                </c:pt>
                <c:pt idx="1">
                  <c:v>607.76499999999999</c:v>
                </c:pt>
                <c:pt idx="2">
                  <c:v>8706.0889999999999</c:v>
                </c:pt>
              </c:numCache>
            </c:numRef>
          </c:yVal>
          <c:smooth val="0"/>
          <c:extLst>
            <c:ext xmlns:c16="http://schemas.microsoft.com/office/drawing/2014/chart" uri="{C3380CC4-5D6E-409C-BE32-E72D297353CC}">
              <c16:uniqueId val="{00000000-0BA7-4E32-8A41-D03EDED9BF73}"/>
            </c:ext>
          </c:extLst>
        </c:ser>
        <c:dLbls>
          <c:showLegendKey val="0"/>
          <c:showVal val="0"/>
          <c:showCatName val="0"/>
          <c:showSerName val="0"/>
          <c:showPercent val="0"/>
          <c:showBubbleSize val="0"/>
        </c:dLbls>
        <c:axId val="589343600"/>
        <c:axId val="380063088"/>
      </c:scatterChart>
      <c:valAx>
        <c:axId val="589343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0063088"/>
        <c:crosses val="autoZero"/>
        <c:crossBetween val="midCat"/>
      </c:valAx>
      <c:valAx>
        <c:axId val="380063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93436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would like to start with my belated thanksgiving toasts. First thank you Adam, for being a wonderful advisor, for all of your support and guidance and encouragement through the years! I can literally say that I couldn’t have done this without you. </a:t>
            </a:r>
          </a:p>
          <a:p>
            <a:r>
              <a:rPr lang="en-US" dirty="0"/>
              <a:t>I also want to thank my coworkers, with special thanks to Andres for many engaging conversations and rich and productive collaborations! I would be remiss not to thank my mom for giving me every available opportunity . </a:t>
            </a:r>
          </a:p>
          <a:p>
            <a:endParaRPr lang="en-US" dirty="0"/>
          </a:p>
          <a:p>
            <a:r>
              <a:rPr lang="en-US" dirty="0"/>
              <a:t>I will be defending my thesis titled …. </a:t>
            </a:r>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eliminates the marginal overhead that verification brings to engineering</a:t>
            </a:r>
          </a:p>
          <a:p>
            <a:endParaRPr lang="en-US" dirty="0"/>
          </a:p>
          <a:p>
            <a:r>
              <a:rPr lang="en-US" dirty="0"/>
              <a:t>Fiat Crypto eliminates the marginal overhead of verification. Don’t say previous slide. Costless verification!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4073837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Misc</a:t>
            </a:r>
            <a:r>
              <a:rPr lang="en-US" sz="1200" b="0" i="0" kern="1200" dirty="0">
                <a:solidFill>
                  <a:schemeClr val="tx1"/>
                </a:solidFill>
                <a:effectLst/>
                <a:latin typeface="+mn-lt"/>
                <a:ea typeface="+mn-ea"/>
                <a:cs typeface="+mn-cs"/>
              </a:rPr>
              <a:t> Notes: Fiat Crypto first commit Sep 10, 2015</a:t>
            </a:r>
          </a:p>
          <a:p>
            <a:r>
              <a:rPr lang="en-US" sz="1200" b="0" i="0" kern="1200" dirty="0">
                <a:solidFill>
                  <a:schemeClr val="tx1"/>
                </a:solidFill>
                <a:effectLst/>
                <a:latin typeface="+mn-lt"/>
                <a:ea typeface="+mn-ea"/>
                <a:cs typeface="+mn-cs"/>
              </a:rPr>
              <a:t>Fiat Crypto in Chrome Canary by Jan 2018</a:t>
            </a:r>
            <a:endParaRPr lang="en-US" dirty="0"/>
          </a:p>
          <a:p>
            <a:endParaRPr lang="en-US" dirty="0"/>
          </a:p>
          <a:p>
            <a:r>
              <a:rPr lang="en-US" dirty="0"/>
              <a:t>3 years is highly atypical for academia projects btw</a:t>
            </a:r>
          </a:p>
          <a:p>
            <a:endParaRPr lang="en-US" dirty="0"/>
          </a:p>
          <a:p>
            <a:r>
              <a:rPr lang="en-US" dirty="0"/>
              <a:t>7 mins in at this point.</a:t>
            </a:r>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we wrote makes a pretty cool tool that can be run on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NOT call the binary “generated”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Contributes to innovation</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1147942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out words for 2 and 3. </a:t>
            </a:r>
          </a:p>
        </p:txBody>
      </p:sp>
      <p:sp>
        <p:nvSpPr>
          <p:cNvPr id="4" name="Slide Number Placeholder 3"/>
          <p:cNvSpPr>
            <a:spLocks noGrp="1"/>
          </p:cNvSpPr>
          <p:nvPr>
            <p:ph type="sldNum" sz="quarter" idx="5"/>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make PE (and maybe bounds) a different color.</a:t>
            </a:r>
          </a:p>
          <a:p>
            <a:r>
              <a:rPr lang="en-US" dirty="0"/>
              <a:t>In fiat-crypto, we carved the low-level code up into these neatly-separated conceptually distinct units that you see on the screen, which are small enough to not hit asymptotic issues during interactive verification and during running automated verification.</a:t>
            </a:r>
          </a:p>
          <a:p>
            <a:r>
              <a:rPr lang="en-US" dirty="0"/>
              <a:t>My colleagues did most of this, and I helped them see how factoring and abstraction impact performance of running the automated verification.</a:t>
            </a:r>
          </a:p>
          <a:p>
            <a:r>
              <a:rPr lang="en-US" dirty="0"/>
              <a:t>I worked primarily on the two compilation stages on the far right, which differ in some ways from the other pieces, which are compilation inputs.</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Introducingwhere</a:t>
            </a:r>
            <a:r>
              <a:rPr lang="en-US" sz="1200" kern="1200" dirty="0">
                <a:solidFill>
                  <a:schemeClr val="tx1"/>
                </a:solidFill>
                <a:latin typeface="+mn-lt"/>
                <a:ea typeface="+mn-ea"/>
                <a:cs typeface="+mn-cs"/>
              </a:rPr>
              <a:t> you worked too early.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1/2</a:t>
            </a:r>
            <a:r>
              <a:rPr lang="en-US" sz="1200" kern="1200" baseline="30000">
                <a:solidFill>
                  <a:schemeClr val="tx1"/>
                </a:solidFill>
                <a:latin typeface="+mn-lt"/>
                <a:ea typeface="+mn-ea"/>
                <a:cs typeface="+mn-cs"/>
              </a:rPr>
              <a:t>nd</a:t>
            </a:r>
            <a:r>
              <a:rPr lang="en-US" sz="1200" kern="1200">
                <a:solidFill>
                  <a:schemeClr val="tx1"/>
                </a:solidFill>
                <a:latin typeface="+mn-lt"/>
                <a:ea typeface="+mn-ea"/>
                <a:cs typeface="+mn-cs"/>
              </a:rPr>
              <a:t> to 1/4</a:t>
            </a:r>
            <a:r>
              <a:rPr lang="en-US" sz="1200" kern="1200" baseline="30000">
                <a:solidFill>
                  <a:schemeClr val="tx1"/>
                </a:solidFill>
                <a:latin typeface="+mn-lt"/>
                <a:ea typeface="+mn-ea"/>
                <a:cs typeface="+mn-cs"/>
              </a:rPr>
              <a:t>th</a:t>
            </a:r>
            <a:r>
              <a:rPr lang="en-US" sz="1200" kern="1200">
                <a:solidFill>
                  <a:schemeClr val="tx1"/>
                </a:solidFill>
                <a:latin typeface="+mn-lt"/>
                <a:ea typeface="+mn-ea"/>
                <a:cs typeface="+mn-cs"/>
              </a:rPr>
              <a:t> </a:t>
            </a:r>
            <a:r>
              <a:rPr lang="en-US" sz="1200" kern="1200" dirty="0">
                <a:solidFill>
                  <a:schemeClr val="tx1"/>
                </a:solidFill>
                <a:latin typeface="+mn-lt"/>
                <a:ea typeface="+mn-ea"/>
                <a:cs typeface="+mn-cs"/>
              </a:rPr>
              <a:t>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388503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3591673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Now at 2h25m, nearly 60 GB 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“partial evaluation” piece of fiat-crypto has inadequate </a:t>
            </a:r>
            <a:r>
              <a:rPr lang="en-US" dirty="0" err="1"/>
              <a:t>asymptotics</a:t>
            </a:r>
            <a:r>
              <a:rPr lang="en-US" dirty="0"/>
              <a:t> when done in the proof engine.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3: 8706.089s, 2398 rewrites, mem: 58,206,840 ko, (2^130-5, x64)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1/16</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81332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things I want you to takeaway from this talk…</a:t>
            </a:r>
          </a:p>
          <a:p>
            <a:r>
              <a:rPr lang="en-US" dirty="0"/>
              <a:t>The big problem in interactive theorem provers is …</a:t>
            </a:r>
          </a:p>
          <a:p>
            <a:endParaRPr lang="en-US" dirty="0"/>
          </a:p>
          <a:p>
            <a:r>
              <a:rPr lang="en-US" dirty="0"/>
              <a:t>Talked about Coq(???)</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what this partial evaluation actually is.</a:t>
            </a:r>
          </a:p>
          <a:p>
            <a:endParaRPr lang="en-US" dirty="0"/>
          </a:p>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4138568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slide</a:t>
            </a:r>
          </a:p>
          <a:p>
            <a:r>
              <a:rPr lang="en-US" dirty="0"/>
              <a:t>TODO: drop termination</a:t>
            </a:r>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Before/after example:</a:t>
            </a:r>
          </a:p>
          <a:p>
            <a:r>
              <a:rPr lang="el-GR" dirty="0"/>
              <a:t>ιδ-</a:t>
            </a:r>
            <a:r>
              <a:rPr lang="en-US" dirty="0"/>
              <a:t>reduction is about </a:t>
            </a:r>
            <a:r>
              <a:rPr lang="en-US" dirty="0" err="1"/>
              <a:t>inlining</a:t>
            </a:r>
            <a:r>
              <a:rPr lang="en-US" dirty="0"/>
              <a:t> function bodies and precomputing the results of case </a:t>
            </a:r>
            <a:r>
              <a:rPr lang="en-US" dirty="0" err="1"/>
              <a:t>analyisis</a:t>
            </a:r>
            <a:r>
              <a:rPr lang="en-US" dirty="0"/>
              <a:t> and loops or recursion.</a:t>
            </a:r>
          </a:p>
          <a:p>
            <a:r>
              <a:rPr lang="en-US" dirty="0"/>
              <a:t>Rewriting is about arithmetic or equational simplification.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requirements can each be thought of as a kind of compiler pass</a:t>
            </a:r>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context of this talk will be the project fiat crypto, where crypto here is cryptography and not dogecoin. Fiat Crypto is joint work with Andres, Jade, and Adam. </a:t>
            </a:r>
          </a:p>
          <a:p>
            <a:r>
              <a:rPr lang="en-US" sz="1200" b="0" i="0" kern="1200" dirty="0">
                <a:solidFill>
                  <a:schemeClr val="tx1"/>
                </a:solidFill>
                <a:effectLst/>
                <a:latin typeface="+mn-lt"/>
                <a:ea typeface="+mn-ea"/>
                <a:cs typeface="+mn-cs"/>
              </a:rPr>
              <a:t>The code we generate is not used in the majority of secure connection from web browsers. Its used in Chrome and Firefox… It was picked up just 3 years after we started work on it, which is highly atypical for academic formal verification projects. I believe a large part of this is the way fiat crypto enables developers to more quickly and confidently innovate using crypto.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Misc</a:t>
            </a:r>
            <a:r>
              <a:rPr lang="en-US" sz="1200" b="0" i="0" kern="1200" dirty="0">
                <a:solidFill>
                  <a:schemeClr val="tx1"/>
                </a:solidFill>
                <a:effectLst/>
                <a:latin typeface="+mn-lt"/>
                <a:ea typeface="+mn-ea"/>
                <a:cs typeface="+mn-cs"/>
              </a:rPr>
              <a:t> Notes: Fiat Crypto first commit Sep 10, 2015</a:t>
            </a:r>
          </a:p>
          <a:p>
            <a:r>
              <a:rPr lang="en-US" sz="1200" b="0" i="0" kern="1200" dirty="0">
                <a:solidFill>
                  <a:schemeClr val="tx1"/>
                </a:solidFill>
                <a:effectLst/>
                <a:latin typeface="+mn-lt"/>
                <a:ea typeface="+mn-ea"/>
                <a:cs typeface="+mn-cs"/>
              </a:rPr>
              <a:t>Fiat Crypto in Chrome Canary by Jan 2018</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542710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p>
          <a:p>
            <a:r>
              <a:rPr lang="el-GR" dirty="0" err="1"/>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endParaRPr lang="en-US" dirty="0"/>
          </a:p>
          <a:p>
            <a:r>
              <a:rPr lang="en-US" dirty="0"/>
              <a:t>2o mins</a:t>
            </a:r>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813681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p>
          <a:p>
            <a:r>
              <a:rPr lang="el-GR" dirty="0" err="1"/>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endParaRPr lang="en-US" dirty="0"/>
          </a:p>
          <a:p>
            <a:r>
              <a:rPr lang="en-US" dirty="0"/>
              <a:t>2o mins</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2150477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reword slide</a:t>
            </a:r>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rewriting that’s fast enough is reflection</a:t>
            </a:r>
          </a:p>
          <a:p>
            <a:endParaRPr lang="en-US" dirty="0"/>
          </a:p>
          <a:p>
            <a:r>
              <a:rPr lang="en-US" dirty="0"/>
              <a:t>You haven’t introduced what rewriting means</a:t>
            </a:r>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4027350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r>
              <a:rPr lang="en-US" dirty="0"/>
              <a:t>TODO: colorize quoted text or change font</a:t>
            </a:r>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681091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Note: alternative to CPS monad</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crypto, there is often a small mathematical specification such as… .  In ECC there are many long and complicated implementations of this spec for reasons of security and performance.</a:t>
            </a:r>
          </a:p>
          <a:p>
            <a:r>
              <a:rPr lang="en-US" dirty="0"/>
              <a:t>There is good reason to innovate here. As computers get more powerful and attackers have access to more computational power we need to improve the mathematical security. Additionally, we can reduce costs, both server-side and user-side, by optimizing the implementations of our cryptography.</a:t>
            </a:r>
          </a:p>
          <a:p>
            <a:r>
              <a:rPr lang="en-US" dirty="0"/>
              <a:t>However, these optimizations complicate the code, and because the implementation is so far from the specification, there is lot of room for error.</a:t>
            </a:r>
          </a:p>
          <a:p>
            <a:r>
              <a:rPr lang="en-US" dirty="0"/>
              <a:t>Such errors have an enormous cost because attackers have financial incentives to exploit any bugs. </a:t>
            </a:r>
          </a:p>
          <a:p>
            <a:r>
              <a:rPr lang="en-US" dirty="0"/>
              <a:t>Since it’s so hard to find the errors---even billions on random tests are generally not sufficient---there’s an attitude of ”don’t touch it; it works!” even when this gets in the way of innovation.</a:t>
            </a:r>
          </a:p>
        </p:txBody>
      </p:sp>
      <p:sp>
        <p:nvSpPr>
          <p:cNvPr id="4" name="Slide Number Placeholder 3"/>
          <p:cNvSpPr>
            <a:spLocks noGrp="1"/>
          </p:cNvSpPr>
          <p:nvPr>
            <p:ph type="sldNum" sz="quarter" idx="5"/>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most of the individual components have been done before, and many are even standard compiler passes.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most domains, the compiler passes don’t need to be fused.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reflective procedures can’t </a:t>
            </a:r>
            <a:r>
              <a:rPr lang="en-US"/>
              <a:t>be modularly fused </a:t>
            </a:r>
            <a:r>
              <a:rPr lang="en-US" dirty="0"/>
              <a:t>at a deep level because they’re outside the proof engine; the work needs to be redone from scratch</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3713696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33mins</a:t>
            </a:r>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3385085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2788069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794435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related takeaway</a:t>
            </a:r>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388383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Verification can fix this!</a:t>
            </a:r>
          </a:p>
          <a:p>
            <a:r>
              <a:rPr lang="en-US" dirty="0"/>
              <a:t>People can write proofs that the code matches the spec, and this verification will potentially let us deploy new crypto with confidence by virtually eliminating the possibility of bugs in the code.</a:t>
            </a:r>
          </a:p>
          <a:p>
            <a:endParaRPr lang="en-US" dirty="0"/>
          </a:p>
          <a:p>
            <a:r>
              <a:rPr lang="en-US" dirty="0"/>
              <a:t>TODO: make person write stuff</a:t>
            </a:r>
          </a:p>
          <a:p>
            <a:endParaRPr lang="en-US" dirty="0"/>
          </a:p>
          <a:p>
            <a:r>
              <a:rPr lang="en-US" dirty="0"/>
              <a:t>TODO: add examples</a:t>
            </a:r>
          </a:p>
          <a:p>
            <a:pPr rtl="0" fontAlgn="base"/>
            <a:r>
              <a:rPr lang="en-US" sz="1200" b="0" i="0" u="none" strike="noStrike" kern="1200" dirty="0">
                <a:solidFill>
                  <a:schemeClr val="tx1"/>
                </a:solidFill>
                <a:effectLst/>
                <a:latin typeface="+mn-lt"/>
                <a:ea typeface="+mn-ea"/>
                <a:cs typeface="+mn-cs"/>
              </a:rPr>
              <a:t>No testing billions of examples and still missing the 17 problematic ones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 hours of code review while still missing typos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3 pieces of ingenuity</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36558908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Barebones research agenda</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68</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70</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71</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72</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74</a:t>
            </a:fld>
            <a:endParaRPr lang="en-US"/>
          </a:p>
        </p:txBody>
      </p:sp>
    </p:spTree>
    <p:extLst>
      <p:ext uri="{BB962C8B-B14F-4D97-AF65-F5344CB8AC3E}">
        <p14:creationId xmlns:p14="http://schemas.microsoft.com/office/powerpoint/2010/main" val="2648075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75</a:t>
            </a:fld>
            <a:endParaRPr lang="en-US"/>
          </a:p>
        </p:txBody>
      </p:sp>
    </p:spTree>
    <p:extLst>
      <p:ext uri="{BB962C8B-B14F-4D97-AF65-F5344CB8AC3E}">
        <p14:creationId xmlns:p14="http://schemas.microsoft.com/office/powerpoint/2010/main" val="9769487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76</a:t>
            </a:fld>
            <a:endParaRPr lang="en-US"/>
          </a:p>
        </p:txBody>
      </p:sp>
    </p:spTree>
    <p:extLst>
      <p:ext uri="{BB962C8B-B14F-4D97-AF65-F5344CB8AC3E}">
        <p14:creationId xmlns:p14="http://schemas.microsoft.com/office/powerpoint/2010/main" val="1700630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bars still go off the screen.</a:t>
            </a:r>
          </a:p>
          <a:p>
            <a:endParaRPr lang="en-US" dirty="0"/>
          </a:p>
          <a:p>
            <a:r>
              <a:rPr lang="en-US" dirty="0"/>
              <a:t> </a:t>
            </a:r>
            <a:r>
              <a:rPr lang="en-US" sz="1200" b="0" i="0" u="none" strike="noStrike" kern="1200" dirty="0">
                <a:solidFill>
                  <a:schemeClr val="tx1"/>
                </a:solidFill>
                <a:effectLst/>
                <a:latin typeface="+mn-lt"/>
                <a:ea typeface="+mn-ea"/>
                <a:cs typeface="+mn-cs"/>
              </a:rPr>
              <a:t>Definitions</a:t>
            </a:r>
            <a:r>
              <a:rPr lang="en-US" dirty="0"/>
              <a:t> </a:t>
            </a:r>
            <a:r>
              <a:rPr lang="en-US" sz="1200" b="0" i="0" u="none" strike="noStrike" kern="1200" dirty="0">
                <a:solidFill>
                  <a:schemeClr val="tx1"/>
                </a:solidFill>
                <a:effectLst/>
                <a:latin typeface="+mn-lt"/>
                <a:ea typeface="+mn-ea"/>
                <a:cs typeface="+mn-cs"/>
              </a:rPr>
              <a:t>Specification</a:t>
            </a:r>
            <a:r>
              <a:rPr lang="en-US" dirty="0"/>
              <a:t> </a:t>
            </a:r>
            <a:r>
              <a:rPr lang="en-US" sz="1200" b="0" i="0" u="none" strike="noStrike" kern="1200" dirty="0">
                <a:solidFill>
                  <a:schemeClr val="tx1"/>
                </a:solidFill>
                <a:effectLst/>
                <a:latin typeface="+mn-lt"/>
                <a:ea typeface="+mn-ea"/>
                <a:cs typeface="+mn-cs"/>
              </a:rPr>
              <a:t>Proofs Verification</a:t>
            </a:r>
          </a:p>
          <a:p>
            <a:r>
              <a:rPr lang="en-US" sz="1200" b="0" i="0" u="none" strike="noStrike" kern="1200" dirty="0">
                <a:solidFill>
                  <a:schemeClr val="tx1"/>
                </a:solidFill>
                <a:effectLst/>
                <a:latin typeface="+mn-lt"/>
                <a:ea typeface="+mn-ea"/>
                <a:cs typeface="+mn-cs"/>
              </a:rPr>
              <a:t>seL4</a:t>
            </a:r>
            <a:r>
              <a:rPr lang="en-US" dirty="0"/>
              <a:t> </a:t>
            </a:r>
            <a:r>
              <a:rPr lang="en-US" sz="1200" b="0" i="0" u="none" strike="noStrike" kern="1200" dirty="0">
                <a:solidFill>
                  <a:schemeClr val="tx1"/>
                </a:solidFill>
                <a:effectLst/>
                <a:latin typeface="+mn-lt"/>
                <a:ea typeface="+mn-ea"/>
                <a:cs typeface="+mn-cs"/>
              </a:rPr>
              <a:t>8700</a:t>
            </a:r>
            <a:r>
              <a:rPr lang="en-US" dirty="0"/>
              <a:t> </a:t>
            </a:r>
            <a:r>
              <a:rPr lang="en-US" sz="1200" b="0" i="0" u="none" strike="noStrike" kern="1200" dirty="0">
                <a:solidFill>
                  <a:schemeClr val="tx1"/>
                </a:solidFill>
                <a:effectLst/>
                <a:latin typeface="+mn-lt"/>
                <a:ea typeface="+mn-ea"/>
                <a:cs typeface="+mn-cs"/>
              </a:rPr>
              <a:t>10600</a:t>
            </a:r>
            <a:r>
              <a:rPr lang="en-US" dirty="0"/>
              <a:t> </a:t>
            </a:r>
            <a:r>
              <a:rPr lang="en-US" sz="1200" b="0" i="0" u="none" strike="noStrike" kern="1200" dirty="0">
                <a:solidFill>
                  <a:schemeClr val="tx1"/>
                </a:solidFill>
                <a:effectLst/>
                <a:latin typeface="+mn-lt"/>
                <a:ea typeface="+mn-ea"/>
                <a:cs typeface="+mn-cs"/>
              </a:rPr>
              <a:t>1081521 </a:t>
            </a:r>
            <a:r>
              <a:rPr lang="en-US" sz="1200" b="0" i="0" kern="1200" dirty="0">
                <a:solidFill>
                  <a:schemeClr val="tx1"/>
                </a:solidFill>
                <a:effectLst/>
                <a:latin typeface="+mn-lt"/>
                <a:ea typeface="+mn-ea"/>
                <a:cs typeface="+mn-cs"/>
              </a:rPr>
              <a:t>1092121</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CertiKOS</a:t>
            </a:r>
            <a:r>
              <a:rPr lang="en-US" dirty="0"/>
              <a:t> </a:t>
            </a:r>
            <a:r>
              <a:rPr lang="en-US" sz="1200" b="0" i="0" u="none" strike="noStrike" kern="1200" dirty="0">
                <a:solidFill>
                  <a:schemeClr val="tx1"/>
                </a:solidFill>
                <a:effectLst/>
                <a:latin typeface="+mn-lt"/>
                <a:ea typeface="+mn-ea"/>
                <a:cs typeface="+mn-cs"/>
              </a:rPr>
              <a:t>6500</a:t>
            </a:r>
            <a:r>
              <a:rPr lang="en-US" dirty="0"/>
              <a:t> </a:t>
            </a:r>
            <a:r>
              <a:rPr lang="en-US" sz="1200" b="0" i="0" u="none" strike="noStrike" kern="1200" dirty="0">
                <a:solidFill>
                  <a:schemeClr val="tx1"/>
                </a:solidFill>
                <a:effectLst/>
                <a:latin typeface="+mn-lt"/>
                <a:ea typeface="+mn-ea"/>
                <a:cs typeface="+mn-cs"/>
              </a:rPr>
              <a:t>6642</a:t>
            </a:r>
            <a:r>
              <a:rPr lang="en-US" dirty="0"/>
              <a:t> </a:t>
            </a:r>
            <a:r>
              <a:rPr lang="en-US" sz="1200" b="0" i="0" u="none" strike="noStrike" kern="1200" dirty="0">
                <a:solidFill>
                  <a:schemeClr val="tx1"/>
                </a:solidFill>
                <a:effectLst/>
                <a:latin typeface="+mn-lt"/>
                <a:ea typeface="+mn-ea"/>
                <a:cs typeface="+mn-cs"/>
              </a:rPr>
              <a:t>90000 </a:t>
            </a:r>
            <a:r>
              <a:rPr lang="en-US" sz="1200" b="0" i="0" kern="1200" dirty="0">
                <a:solidFill>
                  <a:schemeClr val="tx1"/>
                </a:solidFill>
                <a:effectLst/>
                <a:latin typeface="+mn-lt"/>
                <a:ea typeface="+mn-ea"/>
                <a:cs typeface="+mn-cs"/>
              </a:rPr>
              <a:t>96642</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Fiat-Crypto</a:t>
            </a:r>
            <a:r>
              <a:rPr lang="en-US" dirty="0"/>
              <a:t> </a:t>
            </a:r>
            <a:r>
              <a:rPr lang="en-US" sz="1200" b="0" i="0" u="none" strike="noStrike" kern="1200" dirty="0">
                <a:solidFill>
                  <a:schemeClr val="tx1"/>
                </a:solidFill>
                <a:effectLst/>
                <a:latin typeface="+mn-lt"/>
                <a:ea typeface="+mn-ea"/>
                <a:cs typeface="+mn-cs"/>
              </a:rPr>
              <a:t>603</a:t>
            </a:r>
            <a:r>
              <a:rPr lang="en-US" dirty="0"/>
              <a:t> </a:t>
            </a:r>
            <a:r>
              <a:rPr lang="en-US" sz="1200" b="0" i="0" u="none" strike="noStrike" kern="1200" dirty="0">
                <a:solidFill>
                  <a:schemeClr val="tx1"/>
                </a:solidFill>
                <a:effectLst/>
                <a:latin typeface="+mn-lt"/>
                <a:ea typeface="+mn-ea"/>
                <a:cs typeface="+mn-cs"/>
              </a:rPr>
              <a:t>2585</a:t>
            </a:r>
            <a:r>
              <a:rPr lang="en-US" dirty="0"/>
              <a:t> </a:t>
            </a:r>
            <a:r>
              <a:rPr lang="en-US" sz="1200" b="0" i="0" u="none" strike="noStrike" kern="1200" dirty="0">
                <a:solidFill>
                  <a:schemeClr val="tx1"/>
                </a:solidFill>
                <a:effectLst/>
                <a:latin typeface="+mn-lt"/>
                <a:ea typeface="+mn-ea"/>
                <a:cs typeface="+mn-cs"/>
              </a:rPr>
              <a:t>91611 </a:t>
            </a:r>
            <a:r>
              <a:rPr lang="en-US" sz="1200" b="0" i="0" kern="1200" dirty="0">
                <a:solidFill>
                  <a:schemeClr val="tx1"/>
                </a:solidFill>
                <a:effectLst/>
                <a:latin typeface="+mn-lt"/>
                <a:ea typeface="+mn-ea"/>
                <a:cs typeface="+mn-cs"/>
              </a:rPr>
              <a:t>94196</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CompCert</a:t>
            </a:r>
            <a:r>
              <a:rPr lang="en-US" dirty="0"/>
              <a:t> </a:t>
            </a:r>
            <a:r>
              <a:rPr lang="en-US" sz="1200" b="0" i="0" u="none" strike="noStrike" kern="1200" dirty="0">
                <a:solidFill>
                  <a:schemeClr val="tx1"/>
                </a:solidFill>
                <a:effectLst/>
                <a:latin typeface="+mn-lt"/>
                <a:ea typeface="+mn-ea"/>
                <a:cs typeface="+mn-cs"/>
              </a:rPr>
              <a:t>5880</a:t>
            </a:r>
            <a:r>
              <a:rPr lang="en-US" dirty="0"/>
              <a:t> </a:t>
            </a:r>
            <a:r>
              <a:rPr lang="en-US" sz="1200" b="0" i="0" u="none" strike="noStrike" kern="1200" dirty="0">
                <a:solidFill>
                  <a:schemeClr val="tx1"/>
                </a:solidFill>
                <a:effectLst/>
                <a:latin typeface="+mn-lt"/>
                <a:ea typeface="+mn-ea"/>
                <a:cs typeface="+mn-cs"/>
              </a:rPr>
              <a:t>4200</a:t>
            </a:r>
            <a:r>
              <a:rPr lang="en-US" dirty="0"/>
              <a:t> </a:t>
            </a:r>
            <a:r>
              <a:rPr lang="en-US" sz="1200" b="0" i="0" u="none" strike="noStrike" kern="1200" dirty="0">
                <a:solidFill>
                  <a:schemeClr val="tx1"/>
                </a:solidFill>
                <a:effectLst/>
                <a:latin typeface="+mn-lt"/>
                <a:ea typeface="+mn-ea"/>
                <a:cs typeface="+mn-cs"/>
              </a:rPr>
              <a:t>31920</a:t>
            </a:r>
            <a:r>
              <a:rPr lang="en-US" dirty="0"/>
              <a:t> </a:t>
            </a:r>
            <a:r>
              <a:rPr lang="en-US" sz="1200" b="0" i="0" kern="1200" dirty="0">
                <a:solidFill>
                  <a:schemeClr val="tx1"/>
                </a:solidFill>
                <a:effectLst/>
                <a:latin typeface="+mn-lt"/>
                <a:ea typeface="+mn-ea"/>
                <a:cs typeface="+mn-cs"/>
              </a:rPr>
              <a:t>36120</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657287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78</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79</a:t>
            </a:fld>
            <a:endParaRPr lang="en-US"/>
          </a:p>
        </p:txBody>
      </p:sp>
    </p:spTree>
    <p:extLst>
      <p:ext uri="{BB962C8B-B14F-4D97-AF65-F5344CB8AC3E}">
        <p14:creationId xmlns:p14="http://schemas.microsoft.com/office/powerpoint/2010/main" val="1807799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r>
              <a:rPr lang="en-US" dirty="0"/>
              <a:t>TODO: work on graphic</a:t>
            </a:r>
          </a:p>
        </p:txBody>
      </p:sp>
      <p:sp>
        <p:nvSpPr>
          <p:cNvPr id="4" name="Slide Number Placeholder 3"/>
          <p:cNvSpPr>
            <a:spLocks noGrp="1"/>
          </p:cNvSpPr>
          <p:nvPr>
            <p:ph type="sldNum" sz="quarter" idx="5"/>
          </p:nvPr>
        </p:nvSpPr>
        <p:spPr/>
        <p:txBody>
          <a:bodyPr/>
          <a:lstStyle/>
          <a:p>
            <a:fld id="{7FA7D0BD-6505-4A72-9F26-502A737685F5}" type="slidenum">
              <a:rPr lang="en-US" smtClean="0"/>
              <a:t>80</a:t>
            </a:fld>
            <a:endParaRPr lang="en-US"/>
          </a:p>
        </p:txBody>
      </p:sp>
    </p:spTree>
    <p:extLst>
      <p:ext uri="{BB962C8B-B14F-4D97-AF65-F5344CB8AC3E}">
        <p14:creationId xmlns:p14="http://schemas.microsoft.com/office/powerpoint/2010/main" val="1791068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81</a:t>
            </a:fld>
            <a:endParaRPr lang="en-US"/>
          </a:p>
        </p:txBody>
      </p:sp>
    </p:spTree>
    <p:extLst>
      <p:ext uri="{BB962C8B-B14F-4D97-AF65-F5344CB8AC3E}">
        <p14:creationId xmlns:p14="http://schemas.microsoft.com/office/powerpoint/2010/main" val="11281669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manageable here is that we need to carve the code up into pieces that are small enough that we can actually succeed in writing automation for them, or, if the piece is small enough and conceptually coherent and simple enough, we don’t need to automate its verification because the overhead will already be small.</a:t>
            </a:r>
          </a:p>
        </p:txBody>
      </p:sp>
      <p:sp>
        <p:nvSpPr>
          <p:cNvPr id="4" name="Slide Number Placeholder 3"/>
          <p:cNvSpPr>
            <a:spLocks noGrp="1"/>
          </p:cNvSpPr>
          <p:nvPr>
            <p:ph type="sldNum" sz="quarter" idx="5"/>
          </p:nvPr>
        </p:nvSpPr>
        <p:spPr/>
        <p:txBody>
          <a:bodyPr/>
          <a:lstStyle/>
          <a:p>
            <a:fld id="{7FA7D0BD-6505-4A72-9F26-502A737685F5}" type="slidenum">
              <a:rPr lang="en-US" smtClean="0"/>
              <a:t>82</a:t>
            </a:fld>
            <a:endParaRPr lang="en-US"/>
          </a:p>
        </p:txBody>
      </p:sp>
    </p:spTree>
    <p:extLst>
      <p:ext uri="{BB962C8B-B14F-4D97-AF65-F5344CB8AC3E}">
        <p14:creationId xmlns:p14="http://schemas.microsoft.com/office/powerpoint/2010/main" val="2530553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84</a:t>
            </a:fld>
            <a:endParaRPr lang="en-US"/>
          </a:p>
        </p:txBody>
      </p:sp>
    </p:spTree>
    <p:extLst>
      <p:ext uri="{BB962C8B-B14F-4D97-AF65-F5344CB8AC3E}">
        <p14:creationId xmlns:p14="http://schemas.microsoft.com/office/powerpoint/2010/main" val="29101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of automating verification for a person to write a script that generates both the code to be verified and a proof that this code matches the spec. </a:t>
            </a:r>
          </a:p>
          <a:p>
            <a:r>
              <a:rPr lang="en-US" dirty="0"/>
              <a:t>In this way, when we have many related specifications, we can write just one script parametrized over the differences in the specification and thereby pay the upfront cost once and get the verification of a significantly larger amount of code for free.  </a:t>
            </a:r>
          </a:p>
          <a:p>
            <a:r>
              <a:rPr lang="en-US" dirty="0"/>
              <a:t>So we still pay the upfront cost of verification, but we want to reduce the marginal cost of verifying new programs. </a:t>
            </a:r>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3302619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mins in at this point</a:t>
            </a:r>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3951060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bullets)</a:t>
            </a:r>
          </a:p>
          <a:p>
            <a:r>
              <a:rPr lang="en-US" dirty="0"/>
              <a:t>For example, in an earlier version of fiat-crypto, the automated verification that worked fine on an example of size 2, taking 17 seconds, but on an example of size 17, was projected to take over 4,000 millennia!</a:t>
            </a:r>
          </a:p>
          <a:p>
            <a:endParaRPr lang="en-US" dirty="0"/>
          </a:p>
          <a:p>
            <a:r>
              <a:rPr lang="en-US" dirty="0"/>
              <a:t>By the way, none of the performance issues in this talk are about brute force search, there’s all about manipulating expressions.</a:t>
            </a:r>
          </a:p>
          <a:p>
            <a:endParaRPr lang="en-US" dirty="0"/>
          </a:p>
          <a:p>
            <a:r>
              <a:rPr lang="en-US" dirty="0"/>
              <a:t>You need to introduce FC at one point, properly. </a:t>
            </a:r>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242992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0.svg"/><Relationship Id="rId3" Type="http://schemas.openxmlformats.org/officeDocument/2006/relationships/hyperlink" Target="https://creativecommons.org/licenses/by/2.0"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commons.wikimedia.org/w/index.php?title=File:Logo_of_WireGuard.svg&amp;oldid=413611739" TargetMode="External"/><Relationship Id="rId11" Type="http://schemas.openxmlformats.org/officeDocument/2006/relationships/image" Target="../media/image7.svg"/><Relationship Id="rId5" Type="http://schemas.openxmlformats.org/officeDocument/2006/relationships/hyperlink" Target="https://commons.wikimedia.org/w/index.php?curid=82371649" TargetMode="External"/><Relationship Id="rId15" Type="http://schemas.openxmlformats.org/officeDocument/2006/relationships/image" Target="../media/image11.svg"/><Relationship Id="rId10" Type="http://schemas.openxmlformats.org/officeDocument/2006/relationships/image" Target="../media/image6.png"/><Relationship Id="rId4" Type="http://schemas.openxmlformats.org/officeDocument/2006/relationships/hyperlink" Target="https://commons.wikimedia.org/wiki/File:HTTPS_icon.png" TargetMode="External"/><Relationship Id="rId9" Type="http://schemas.openxmlformats.org/officeDocument/2006/relationships/image" Target="../media/image5.png"/><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Logo_of_WireGuard.svg&amp;oldid=413611739" TargetMode="Externa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hyperlink" Target="https://commons.wikimedia.org/w/index.php?curid=82371649" TargetMode="External"/><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ommons.wikimedia.org/wiki/File:HTTPS_icon.png" TargetMode="External"/><Relationship Id="rId11" Type="http://schemas.openxmlformats.org/officeDocument/2006/relationships/image" Target="../media/image5.png"/><Relationship Id="rId5" Type="http://schemas.openxmlformats.org/officeDocument/2006/relationships/hyperlink" Target="https://creativecommons.org/licenses/by/2.0" TargetMode="External"/><Relationship Id="rId1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image" Target="../media/image2.svg"/><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pPr marL="0" indent="0">
              <a:buNone/>
            </a:pPr>
            <a:endParaRPr lang="en-US" dirty="0"/>
          </a:p>
          <a:p>
            <a:pPr marL="0" indent="0">
              <a:buNone/>
            </a:pPr>
            <a:r>
              <a:rPr lang="en-US" dirty="0"/>
              <a:t>Fiat Cryptography:</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10</a:t>
            </a:fld>
            <a:endParaRPr lang="en-US"/>
          </a:p>
        </p:txBody>
      </p:sp>
      <p:grpSp>
        <p:nvGrpSpPr>
          <p:cNvPr id="6" name="Group 5">
            <a:extLst>
              <a:ext uri="{FF2B5EF4-FFF2-40B4-BE49-F238E27FC236}">
                <a16:creationId xmlns:a16="http://schemas.microsoft.com/office/drawing/2014/main" id="{B7DDD8A6-3576-4827-B9CB-9F517212EF57}"/>
              </a:ext>
            </a:extLst>
          </p:cNvPr>
          <p:cNvGrpSpPr/>
          <p:nvPr/>
        </p:nvGrpSpPr>
        <p:grpSpPr>
          <a:xfrm>
            <a:off x="865632" y="3719511"/>
            <a:ext cx="4334177" cy="342900"/>
            <a:chOff x="3685390" y="3669263"/>
            <a:chExt cx="86685120" cy="342900"/>
          </a:xfrm>
        </p:grpSpPr>
        <p:sp>
          <p:nvSpPr>
            <p:cNvPr id="7" name="Rectangle 6">
              <a:extLst>
                <a:ext uri="{FF2B5EF4-FFF2-40B4-BE49-F238E27FC236}">
                  <a16:creationId xmlns:a16="http://schemas.microsoft.com/office/drawing/2014/main" id="{7F160D00-EFE0-4075-8F3E-457D3E5E4DDA}"/>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F9C1F49-FE02-4CCA-AA45-839F910CAE0C}"/>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93C157E2-490F-4AF4-B963-64FB951ADBB2}"/>
              </a:ext>
            </a:extLst>
          </p:cNvPr>
          <p:cNvSpPr/>
          <p:nvPr/>
        </p:nvSpPr>
        <p:spPr>
          <a:xfrm>
            <a:off x="859934" y="4120029"/>
            <a:ext cx="8613648"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20FE667-218B-4AA2-B236-B05D77598DE4}"/>
              </a:ext>
            </a:extLst>
          </p:cNvPr>
          <p:cNvSpPr/>
          <p:nvPr/>
        </p:nvSpPr>
        <p:spPr>
          <a:xfrm>
            <a:off x="2186979" y="3715176"/>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94,196</a:t>
            </a:r>
          </a:p>
        </p:txBody>
      </p:sp>
      <p:sp>
        <p:nvSpPr>
          <p:cNvPr id="35" name="Rectangle 34">
            <a:extLst>
              <a:ext uri="{FF2B5EF4-FFF2-40B4-BE49-F238E27FC236}">
                <a16:creationId xmlns:a16="http://schemas.microsoft.com/office/drawing/2014/main" id="{E676B560-BE9E-4F18-97EA-F9D9BA3E7F08}"/>
              </a:ext>
            </a:extLst>
          </p:cNvPr>
          <p:cNvSpPr/>
          <p:nvPr/>
        </p:nvSpPr>
        <p:spPr>
          <a:xfrm>
            <a:off x="824484" y="412002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188,365</a:t>
            </a:r>
          </a:p>
        </p:txBody>
      </p:sp>
      <p:sp>
        <p:nvSpPr>
          <p:cNvPr id="36" name="Rectangle 35">
            <a:extLst>
              <a:ext uri="{FF2B5EF4-FFF2-40B4-BE49-F238E27FC236}">
                <a16:creationId xmlns:a16="http://schemas.microsoft.com/office/drawing/2014/main" id="{CA144775-BDB0-4FC9-A67D-34392A41CE42}"/>
              </a:ext>
            </a:extLst>
          </p:cNvPr>
          <p:cNvSpPr/>
          <p:nvPr/>
        </p:nvSpPr>
        <p:spPr>
          <a:xfrm>
            <a:off x="838200" y="5199369"/>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Lines of Code</a:t>
            </a:r>
          </a:p>
        </p:txBody>
      </p:sp>
      <p:sp>
        <p:nvSpPr>
          <p:cNvPr id="37" name="Rectangle 36">
            <a:extLst>
              <a:ext uri="{FF2B5EF4-FFF2-40B4-BE49-F238E27FC236}">
                <a16:creationId xmlns:a16="http://schemas.microsoft.com/office/drawing/2014/main" id="{4C211E53-3D91-4012-B107-132CD2767C90}"/>
              </a:ext>
            </a:extLst>
          </p:cNvPr>
          <p:cNvSpPr/>
          <p:nvPr/>
        </p:nvSpPr>
        <p:spPr>
          <a:xfrm>
            <a:off x="4071937" y="5199369"/>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sp>
        <p:nvSpPr>
          <p:cNvPr id="38" name="Rectangle 37">
            <a:extLst>
              <a:ext uri="{FF2B5EF4-FFF2-40B4-BE49-F238E27FC236}">
                <a16:creationId xmlns:a16="http://schemas.microsoft.com/office/drawing/2014/main" id="{89A0947C-C851-4D8A-8D5A-CB4FF060AC6B}"/>
              </a:ext>
            </a:extLst>
          </p:cNvPr>
          <p:cNvSpPr/>
          <p:nvPr/>
        </p:nvSpPr>
        <p:spPr>
          <a:xfrm>
            <a:off x="7729537" y="5199369"/>
            <a:ext cx="323373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Generated Code</a:t>
            </a:r>
          </a:p>
        </p:txBody>
      </p:sp>
    </p:spTree>
    <p:extLst>
      <p:ext uri="{BB962C8B-B14F-4D97-AF65-F5344CB8AC3E}">
        <p14:creationId xmlns:p14="http://schemas.microsoft.com/office/powerpoint/2010/main" val="278380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      Fiat Cryptography</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Joint work with Andres </a:t>
            </a:r>
            <a:r>
              <a:rPr lang="en-US" dirty="0" err="1"/>
              <a:t>Erbsen</a:t>
            </a:r>
            <a:r>
              <a:rPr lang="en-US" dirty="0"/>
              <a:t>, Jade </a:t>
            </a:r>
            <a:r>
              <a:rPr lang="en-US" dirty="0" err="1"/>
              <a:t>Philipoom</a:t>
            </a:r>
            <a:r>
              <a:rPr lang="en-US" dirty="0"/>
              <a:t>, Adam </a:t>
            </a:r>
            <a:r>
              <a:rPr lang="en-US" dirty="0" err="1"/>
              <a:t>Chlipala</a:t>
            </a:r>
            <a:r>
              <a:rPr lang="en-US" dirty="0"/>
              <a:t>, et al</a:t>
            </a:r>
          </a:p>
          <a:p>
            <a:r>
              <a:rPr lang="en-US" dirty="0"/>
              <a:t>Goal: Generate verified low-level cryptographic primitives</a:t>
            </a:r>
          </a:p>
          <a:p>
            <a:r>
              <a:rPr lang="en-US" dirty="0"/>
              <a:t>Used in </a:t>
            </a:r>
            <a:r>
              <a:rPr lang="en-US" i="1" dirty="0"/>
              <a:t>majority</a:t>
            </a:r>
            <a:r>
              <a:rPr lang="en-US" dirty="0"/>
              <a:t> of secure connections from web browsers</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2362795" y="6038161"/>
            <a:ext cx="8417690" cy="861774"/>
          </a:xfrm>
          <a:prstGeom prst="rect">
            <a:avLst/>
          </a:prstGeom>
          <a:noFill/>
        </p:spPr>
        <p:txBody>
          <a:bodyPr wrap="none" rtlCol="0">
            <a:spAutoFit/>
          </a:bodyPr>
          <a:lstStyle/>
          <a:p>
            <a:pPr algn="ctr"/>
            <a:r>
              <a:rPr lang="en-US" sz="1000" dirty="0"/>
              <a:t>Firefox Logo from https://www-archive.mozilla.org/foundation/identity-guidelines/firefox </a:t>
            </a:r>
          </a:p>
          <a:p>
            <a:pPr algn="ctr"/>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pPr algn="ctr"/>
            <a:r>
              <a:rPr lang="en-US" sz="1000" dirty="0"/>
              <a:t>Chrome logo from https://www.logo.wine/logo/Google_Chrome ©2018 Google LLC All rights reserved. Chrome is a trademark of Google LLC.</a:t>
            </a:r>
          </a:p>
          <a:p>
            <a:pPr algn="ctr"/>
            <a:r>
              <a:rPr lang="en-US" sz="1000" dirty="0"/>
              <a:t>Go Logo By The Go Authors - https://blog.golang.org/go-brand, Public Domain, </a:t>
            </a:r>
            <a:r>
              <a:rPr lang="en-US" sz="1000" dirty="0">
                <a:hlinkClick r:id="rId5"/>
              </a:rPr>
              <a:t>https://commons.wikimedia.org/w/index.php?curid=82371649</a:t>
            </a:r>
            <a:endParaRPr lang="en-US" sz="1000" dirty="0"/>
          </a:p>
          <a:p>
            <a:pPr algn="ctr"/>
            <a:r>
              <a:rPr lang="en-US" sz="1000" dirty="0"/>
              <a:t>File:Logo of </a:t>
            </a:r>
            <a:r>
              <a:rPr lang="en-US" sz="1000" dirty="0" err="1"/>
              <a:t>WireGuard.svg</a:t>
            </a:r>
            <a:r>
              <a:rPr lang="en-US" sz="1000" dirty="0"/>
              <a:t>. (2020, April 21). Wikimedia Commons, the free media repository. Retrieved 23:20, November 28, 2020 from </a:t>
            </a:r>
            <a:r>
              <a:rPr lang="en-US" sz="1000" dirty="0">
                <a:hlinkClick r:id="rId6"/>
              </a:rPr>
              <a:t>Wikimedia Commons</a:t>
            </a:r>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3764" y="3653717"/>
            <a:ext cx="3535680" cy="1767840"/>
          </a:xfrm>
          <a:prstGeom prst="rect">
            <a:avLst/>
          </a:prstGeom>
        </p:spPr>
      </p:pic>
      <p:pic>
        <p:nvPicPr>
          <p:cNvPr id="7" name="Picture 6">
            <a:extLst>
              <a:ext uri="{FF2B5EF4-FFF2-40B4-BE49-F238E27FC236}">
                <a16:creationId xmlns:a16="http://schemas.microsoft.com/office/drawing/2014/main" id="{FD46F495-9527-4B00-9D63-184DA8F1B2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200" y="459241"/>
            <a:ext cx="703893" cy="937794"/>
          </a:xfrm>
          <a:prstGeom prst="rect">
            <a:avLst/>
          </a:prstGeom>
        </p:spPr>
      </p:pic>
      <p:pic>
        <p:nvPicPr>
          <p:cNvPr id="10" name="Picture 9">
            <a:extLst>
              <a:ext uri="{FF2B5EF4-FFF2-40B4-BE49-F238E27FC236}">
                <a16:creationId xmlns:a16="http://schemas.microsoft.com/office/drawing/2014/main" id="{93951E91-1638-44B9-BF22-4AE14BF936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5397" y="3633328"/>
            <a:ext cx="2438095" cy="2438095"/>
          </a:xfrm>
          <a:prstGeom prst="rect">
            <a:avLst/>
          </a:prstGeom>
        </p:spPr>
      </p:pic>
      <p:pic>
        <p:nvPicPr>
          <p:cNvPr id="16" name="Graphic 15">
            <a:extLst>
              <a:ext uri="{FF2B5EF4-FFF2-40B4-BE49-F238E27FC236}">
                <a16:creationId xmlns:a16="http://schemas.microsoft.com/office/drawing/2014/main" id="{F9F51748-9557-45F6-97FB-489FE0B0FD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2752" y="3821579"/>
            <a:ext cx="1952625" cy="733425"/>
          </a:xfrm>
          <a:prstGeom prst="rect">
            <a:avLst/>
          </a:prstGeom>
        </p:spPr>
      </p:pic>
      <p:pic>
        <p:nvPicPr>
          <p:cNvPr id="18" name="Graphic 17">
            <a:extLst>
              <a:ext uri="{FF2B5EF4-FFF2-40B4-BE49-F238E27FC236}">
                <a16:creationId xmlns:a16="http://schemas.microsoft.com/office/drawing/2014/main" id="{0C8EDD5F-13FE-469C-8CFE-3B86ACAA7CE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0649" y="5185068"/>
            <a:ext cx="2949044" cy="523750"/>
          </a:xfrm>
          <a:prstGeom prst="rect">
            <a:avLst/>
          </a:prstGeom>
        </p:spPr>
      </p:pic>
      <p:pic>
        <p:nvPicPr>
          <p:cNvPr id="9" name="Graphic 8">
            <a:extLst>
              <a:ext uri="{FF2B5EF4-FFF2-40B4-BE49-F238E27FC236}">
                <a16:creationId xmlns:a16="http://schemas.microsoft.com/office/drawing/2014/main" id="{9509F1F5-27D4-4A9C-AE1D-01D4429D29C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73573" y="2943110"/>
            <a:ext cx="3867597" cy="2578397"/>
          </a:xfrm>
          <a:prstGeom prst="rect">
            <a:avLst/>
          </a:prstGeom>
        </p:spPr>
      </p:pic>
    </p:spTree>
    <p:extLst>
      <p:ext uri="{BB962C8B-B14F-4D97-AF65-F5344CB8AC3E}">
        <p14:creationId xmlns:p14="http://schemas.microsoft.com/office/powerpoint/2010/main" val="297565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B945B39B-D21E-4EC9-A2AE-E38BC23AC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8605" cy="5090870"/>
          </a:xfrm>
        </p:spPr>
      </p:pic>
      <p:pic>
        <p:nvPicPr>
          <p:cNvPr id="23" name="Picture 22">
            <a:extLst>
              <a:ext uri="{FF2B5EF4-FFF2-40B4-BE49-F238E27FC236}">
                <a16:creationId xmlns:a16="http://schemas.microsoft.com/office/drawing/2014/main" id="{3C05B98A-C15F-4DA0-99C0-88255762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5" name="Picture 24">
            <a:extLst>
              <a:ext uri="{FF2B5EF4-FFF2-40B4-BE49-F238E27FC236}">
                <a16:creationId xmlns:a16="http://schemas.microsoft.com/office/drawing/2014/main" id="{E48FF92C-F230-4CC0-8C19-BFC669DC5D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7" name="Picture 26">
            <a:extLst>
              <a:ext uri="{FF2B5EF4-FFF2-40B4-BE49-F238E27FC236}">
                <a16:creationId xmlns:a16="http://schemas.microsoft.com/office/drawing/2014/main" id="{BB6D0E40-25AB-4B2D-838C-A28F5095A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9" name="Picture 28">
            <a:extLst>
              <a:ext uri="{FF2B5EF4-FFF2-40B4-BE49-F238E27FC236}">
                <a16:creationId xmlns:a16="http://schemas.microsoft.com/office/drawing/2014/main" id="{B7FD15E7-301D-4525-9FE9-7B9FD8322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spTree>
    <p:extLst>
      <p:ext uri="{BB962C8B-B14F-4D97-AF65-F5344CB8AC3E}">
        <p14:creationId xmlns:p14="http://schemas.microsoft.com/office/powerpoint/2010/main" val="5272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pic>
        <p:nvPicPr>
          <p:cNvPr id="12" name="Content Placeholder 11">
            <a:extLst>
              <a:ext uri="{FF2B5EF4-FFF2-40B4-BE49-F238E27FC236}">
                <a16:creationId xmlns:a16="http://schemas.microsoft.com/office/drawing/2014/main" id="{7E821A1E-1DB2-44BB-97BD-C8F0F2C450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7080" cy="5090160"/>
          </a:xfrm>
        </p:spPr>
      </p:pic>
    </p:spTree>
    <p:extLst>
      <p:ext uri="{BB962C8B-B14F-4D97-AF65-F5344CB8AC3E}">
        <p14:creationId xmlns:p14="http://schemas.microsoft.com/office/powerpoint/2010/main" val="172840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0A8D-6EF0-4DC8-9D9B-1BCE71825E8A}"/>
              </a:ext>
            </a:extLst>
          </p:cNvPr>
          <p:cNvSpPr>
            <a:spLocks noGrp="1"/>
          </p:cNvSpPr>
          <p:nvPr>
            <p:ph type="title"/>
          </p:nvPr>
        </p:nvSpPr>
        <p:spPr/>
        <p:txBody>
          <a:bodyPr/>
          <a:lstStyle/>
          <a:p>
            <a:r>
              <a:rPr lang="en-US" dirty="0"/>
              <a:t>Where is the asymptotic performance issue?</a:t>
            </a:r>
          </a:p>
        </p:txBody>
      </p:sp>
      <p:sp>
        <p:nvSpPr>
          <p:cNvPr id="3" name="Content Placeholder 2">
            <a:extLst>
              <a:ext uri="{FF2B5EF4-FFF2-40B4-BE49-F238E27FC236}">
                <a16:creationId xmlns:a16="http://schemas.microsoft.com/office/drawing/2014/main" id="{FD7E52F4-2B25-42DF-9663-623F041C005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A0A8BE6-23E9-4B94-BAC6-4185BE21B73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DE065D2-8ACD-4F61-9193-5CF30134A4D3}"/>
              </a:ext>
            </a:extLst>
          </p:cNvPr>
          <p:cNvSpPr>
            <a:spLocks noGrp="1"/>
          </p:cNvSpPr>
          <p:nvPr>
            <p:ph type="sldNum" sz="quarter" idx="12"/>
          </p:nvPr>
        </p:nvSpPr>
        <p:spPr/>
        <p:txBody>
          <a:bodyPr/>
          <a:lstStyle/>
          <a:p>
            <a:fld id="{62ACD81C-0ABE-4302-8FB0-4A8AC0E9431D}" type="slidenum">
              <a:rPr lang="en-US" smtClean="0"/>
              <a:t>15</a:t>
            </a:fld>
            <a:endParaRPr lang="en-US"/>
          </a:p>
        </p:txBody>
      </p:sp>
    </p:spTree>
    <p:extLst>
      <p:ext uri="{BB962C8B-B14F-4D97-AF65-F5344CB8AC3E}">
        <p14:creationId xmlns:p14="http://schemas.microsoft.com/office/powerpoint/2010/main" val="3308677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nvGrpSpPr>
          <p:cNvPr id="20" name="Group 19">
            <a:extLst>
              <a:ext uri="{FF2B5EF4-FFF2-40B4-BE49-F238E27FC236}">
                <a16:creationId xmlns:a16="http://schemas.microsoft.com/office/drawing/2014/main" id="{B3E6FD01-B7A0-48AE-94BE-155ABC5BD6BF}"/>
              </a:ext>
            </a:extLst>
          </p:cNvPr>
          <p:cNvGrpSpPr/>
          <p:nvPr/>
        </p:nvGrpSpPr>
        <p:grpSpPr>
          <a:xfrm>
            <a:off x="822198" y="-4105574"/>
            <a:ext cx="14619717" cy="12946115"/>
            <a:chOff x="822198" y="-4105574"/>
            <a:chExt cx="14619717" cy="12946115"/>
          </a:xfrm>
        </p:grpSpPr>
        <p:sp>
          <p:nvSpPr>
            <p:cNvPr id="21" name="Rectangle: Rounded Corners 20">
              <a:extLst>
                <a:ext uri="{FF2B5EF4-FFF2-40B4-BE49-F238E27FC236}">
                  <a16:creationId xmlns:a16="http://schemas.microsoft.com/office/drawing/2014/main" id="{13660E1F-7414-4AB0-9BEB-B6386B585358}"/>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22" name="Rectangle: Rounded Corners 21">
              <a:extLst>
                <a:ext uri="{FF2B5EF4-FFF2-40B4-BE49-F238E27FC236}">
                  <a16:creationId xmlns:a16="http://schemas.microsoft.com/office/drawing/2014/main" id="{BD4599B7-40A2-4A7F-BEBC-33EEDD4D501B}"/>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23" name="Rectangle: Rounded Corners 22">
              <a:extLst>
                <a:ext uri="{FF2B5EF4-FFF2-40B4-BE49-F238E27FC236}">
                  <a16:creationId xmlns:a16="http://schemas.microsoft.com/office/drawing/2014/main" id="{9FB7B3FE-B10C-42DB-9925-56D0E7231F8F}"/>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24" name="Rectangle: Rounded Corners 23">
              <a:extLst>
                <a:ext uri="{FF2B5EF4-FFF2-40B4-BE49-F238E27FC236}">
                  <a16:creationId xmlns:a16="http://schemas.microsoft.com/office/drawing/2014/main" id="{7CA9D00C-CEA7-418C-98EC-CD3A3B9C8F1C}"/>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A4E377FD-4047-446C-BCE5-1FC686C8E77F}"/>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26" name="Rectangle: Rounded Corners 25">
              <a:extLst>
                <a:ext uri="{FF2B5EF4-FFF2-40B4-BE49-F238E27FC236}">
                  <a16:creationId xmlns:a16="http://schemas.microsoft.com/office/drawing/2014/main" id="{30C50C4C-4E58-471C-B797-F2307EF60F3E}"/>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27" name="Rectangle: Rounded Corners 26">
              <a:extLst>
                <a:ext uri="{FF2B5EF4-FFF2-40B4-BE49-F238E27FC236}">
                  <a16:creationId xmlns:a16="http://schemas.microsoft.com/office/drawing/2014/main" id="{282BE53E-24F5-4FB8-8056-9A31A842A7BB}"/>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5B090F7D-8E6F-4E25-9C0D-44C3329F725C}"/>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29" name="Rectangle: Rounded Corners 28">
              <a:extLst>
                <a:ext uri="{FF2B5EF4-FFF2-40B4-BE49-F238E27FC236}">
                  <a16:creationId xmlns:a16="http://schemas.microsoft.com/office/drawing/2014/main" id="{A10F2379-CDF0-458C-B1DB-A0866BF8FBAD}"/>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494F76C7-90BB-423B-B38D-84FCD564745A}"/>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17</a:t>
            </a:fld>
            <a:endParaRPr lang="en-US"/>
          </a:p>
        </p:txBody>
      </p:sp>
    </p:spTree>
    <p:extLst>
      <p:ext uri="{BB962C8B-B14F-4D97-AF65-F5344CB8AC3E}">
        <p14:creationId xmlns:p14="http://schemas.microsoft.com/office/powerpoint/2010/main" val="2499556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EFDC63CA-447F-430B-AE49-5D69D6330FEA}"/>
              </a:ext>
            </a:extLst>
          </p:cNvPr>
          <p:cNvGrpSpPr/>
          <p:nvPr/>
        </p:nvGrpSpPr>
        <p:grpSpPr>
          <a:xfrm>
            <a:off x="822198" y="-4105574"/>
            <a:ext cx="14619717" cy="12946115"/>
            <a:chOff x="822198" y="-4105574"/>
            <a:chExt cx="14619717" cy="12946115"/>
          </a:xfrm>
        </p:grpSpPr>
        <p:sp>
          <p:nvSpPr>
            <p:cNvPr id="43" name="Rectangle: Rounded Corners 42">
              <a:extLst>
                <a:ext uri="{FF2B5EF4-FFF2-40B4-BE49-F238E27FC236}">
                  <a16:creationId xmlns:a16="http://schemas.microsoft.com/office/drawing/2014/main" id="{D14A5845-EA23-4871-A896-EEC89A1300FA}"/>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44" name="Rectangle: Rounded Corners 43">
              <a:extLst>
                <a:ext uri="{FF2B5EF4-FFF2-40B4-BE49-F238E27FC236}">
                  <a16:creationId xmlns:a16="http://schemas.microsoft.com/office/drawing/2014/main" id="{47718C66-9807-4FE5-8B31-818638161757}"/>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45" name="Rectangle: Rounded Corners 44">
              <a:extLst>
                <a:ext uri="{FF2B5EF4-FFF2-40B4-BE49-F238E27FC236}">
                  <a16:creationId xmlns:a16="http://schemas.microsoft.com/office/drawing/2014/main" id="{2AB261CC-3507-42C2-854D-1C3CD7284269}"/>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46" name="Rectangle: Rounded Corners 45">
              <a:extLst>
                <a:ext uri="{FF2B5EF4-FFF2-40B4-BE49-F238E27FC236}">
                  <a16:creationId xmlns:a16="http://schemas.microsoft.com/office/drawing/2014/main" id="{DFDCE41F-E84B-4FA5-BFC1-C9DD20C4BFA0}"/>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47" name="Rectangle: Rounded Corners 46">
              <a:extLst>
                <a:ext uri="{FF2B5EF4-FFF2-40B4-BE49-F238E27FC236}">
                  <a16:creationId xmlns:a16="http://schemas.microsoft.com/office/drawing/2014/main" id="{0E8FF813-23A2-4DD8-B4B2-D7A48BB28D0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48" name="Rectangle: Rounded Corners 47">
              <a:extLst>
                <a:ext uri="{FF2B5EF4-FFF2-40B4-BE49-F238E27FC236}">
                  <a16:creationId xmlns:a16="http://schemas.microsoft.com/office/drawing/2014/main" id="{B48A275B-4107-42A9-A5ED-34D374EC982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49" name="Rectangle: Rounded Corners 48">
              <a:extLst>
                <a:ext uri="{FF2B5EF4-FFF2-40B4-BE49-F238E27FC236}">
                  <a16:creationId xmlns:a16="http://schemas.microsoft.com/office/drawing/2014/main" id="{B89269DF-E493-4260-80AC-6CDCF6CD3B29}"/>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50" name="Rectangle: Rounded Corners 49">
              <a:extLst>
                <a:ext uri="{FF2B5EF4-FFF2-40B4-BE49-F238E27FC236}">
                  <a16:creationId xmlns:a16="http://schemas.microsoft.com/office/drawing/2014/main" id="{EC6675A0-F306-4F9D-BCA6-1019ED8AE198}"/>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51" name="Rectangle: Rounded Corners 50">
              <a:extLst>
                <a:ext uri="{FF2B5EF4-FFF2-40B4-BE49-F238E27FC236}">
                  <a16:creationId xmlns:a16="http://schemas.microsoft.com/office/drawing/2014/main" id="{BB398306-16C3-4072-8344-264AED5BCFCB}"/>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52" name="Rectangle: Rounded Corners 51">
              <a:extLst>
                <a:ext uri="{FF2B5EF4-FFF2-40B4-BE49-F238E27FC236}">
                  <a16:creationId xmlns:a16="http://schemas.microsoft.com/office/drawing/2014/main" id="{781B2588-98C4-49E7-9F65-2B209F429CD3}"/>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18</a:t>
            </a:fld>
            <a:endParaRPr lang="en-US"/>
          </a:p>
        </p:txBody>
      </p:sp>
      <p:sp>
        <p:nvSpPr>
          <p:cNvPr id="21" name="Rectangle: Rounded Corners 20">
            <a:extLst>
              <a:ext uri="{FF2B5EF4-FFF2-40B4-BE49-F238E27FC236}">
                <a16:creationId xmlns:a16="http://schemas.microsoft.com/office/drawing/2014/main" id="{A5829991-C7DC-48E7-B938-3FD1F77FB2DD}"/>
              </a:ext>
            </a:extLst>
          </p:cNvPr>
          <p:cNvSpPr/>
          <p:nvPr/>
        </p:nvSpPr>
        <p:spPr>
          <a:xfrm>
            <a:off x="838200" y="3161298"/>
            <a:ext cx="892191" cy="89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Associational</a:t>
            </a:r>
          </a:p>
        </p:txBody>
      </p:sp>
      <p:sp>
        <p:nvSpPr>
          <p:cNvPr id="22" name="Rectangle: Rounded Corners 21">
            <a:extLst>
              <a:ext uri="{FF2B5EF4-FFF2-40B4-BE49-F238E27FC236}">
                <a16:creationId xmlns:a16="http://schemas.microsoft.com/office/drawing/2014/main" id="{AC046869-986A-4A9D-A252-EAB428B39E21}"/>
              </a:ext>
            </a:extLst>
          </p:cNvPr>
          <p:cNvSpPr/>
          <p:nvPr/>
        </p:nvSpPr>
        <p:spPr>
          <a:xfrm>
            <a:off x="838200" y="4402369"/>
            <a:ext cx="754931" cy="754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Positional</a:t>
            </a:r>
            <a:endParaRPr lang="en-US" dirty="0"/>
          </a:p>
        </p:txBody>
      </p:sp>
      <p:sp>
        <p:nvSpPr>
          <p:cNvPr id="23" name="Rectangle: Rounded Corners 22">
            <a:extLst>
              <a:ext uri="{FF2B5EF4-FFF2-40B4-BE49-F238E27FC236}">
                <a16:creationId xmlns:a16="http://schemas.microsoft.com/office/drawing/2014/main" id="{DA9A87B9-4E20-44F9-9DD4-AEC044845284}"/>
              </a:ext>
            </a:extLst>
          </p:cNvPr>
          <p:cNvSpPr/>
          <p:nvPr/>
        </p:nvSpPr>
        <p:spPr>
          <a:xfrm>
            <a:off x="1809464" y="3284832"/>
            <a:ext cx="645123" cy="64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Columns</a:t>
            </a:r>
          </a:p>
        </p:txBody>
      </p:sp>
      <p:sp>
        <p:nvSpPr>
          <p:cNvPr id="24" name="Rectangle: Rounded Corners 23">
            <a:extLst>
              <a:ext uri="{FF2B5EF4-FFF2-40B4-BE49-F238E27FC236}">
                <a16:creationId xmlns:a16="http://schemas.microsoft.com/office/drawing/2014/main" id="{8F768427-1DF4-4A5C-B21A-2332E7942F04}"/>
              </a:ext>
            </a:extLst>
          </p:cNvPr>
          <p:cNvSpPr/>
          <p:nvPr/>
        </p:nvSpPr>
        <p:spPr>
          <a:xfrm>
            <a:off x="1752237" y="4251328"/>
            <a:ext cx="1061479" cy="1057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B433F9F6-1100-4821-B49E-EDEB5C5D758E}"/>
              </a:ext>
            </a:extLst>
          </p:cNvPr>
          <p:cNvSpPr/>
          <p:nvPr/>
        </p:nvSpPr>
        <p:spPr>
          <a:xfrm>
            <a:off x="2533660" y="3115544"/>
            <a:ext cx="983698" cy="983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Montgomery</a:t>
            </a:r>
          </a:p>
        </p:txBody>
      </p:sp>
      <p:sp>
        <p:nvSpPr>
          <p:cNvPr id="26" name="Rectangle: Rounded Corners 25">
            <a:extLst>
              <a:ext uri="{FF2B5EF4-FFF2-40B4-BE49-F238E27FC236}">
                <a16:creationId xmlns:a16="http://schemas.microsoft.com/office/drawing/2014/main" id="{9918F4BD-C2F0-4027-80BC-8D97ADE16491}"/>
              </a:ext>
            </a:extLst>
          </p:cNvPr>
          <p:cNvSpPr/>
          <p:nvPr/>
        </p:nvSpPr>
        <p:spPr>
          <a:xfrm>
            <a:off x="3608795" y="3724036"/>
            <a:ext cx="334000" cy="33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Base Conversion</a:t>
            </a:r>
          </a:p>
        </p:txBody>
      </p:sp>
      <p:sp>
        <p:nvSpPr>
          <p:cNvPr id="27" name="Rectangle: Rounded Corners 26">
            <a:extLst>
              <a:ext uri="{FF2B5EF4-FFF2-40B4-BE49-F238E27FC236}">
                <a16:creationId xmlns:a16="http://schemas.microsoft.com/office/drawing/2014/main" id="{9F4B6B52-C4E3-45EC-A702-796092A90DD0}"/>
              </a:ext>
            </a:extLst>
          </p:cNvPr>
          <p:cNvSpPr/>
          <p:nvPr/>
        </p:nvSpPr>
        <p:spPr>
          <a:xfrm>
            <a:off x="2972822" y="4294848"/>
            <a:ext cx="969972" cy="969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B20942B3-C06B-45AA-B612-1E6FDB6A567C}"/>
              </a:ext>
            </a:extLst>
          </p:cNvPr>
          <p:cNvSpPr/>
          <p:nvPr/>
        </p:nvSpPr>
        <p:spPr>
          <a:xfrm>
            <a:off x="3596431" y="3165845"/>
            <a:ext cx="356877" cy="356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t>Freeze</a:t>
            </a:r>
            <a:endParaRPr lang="en-US" dirty="0"/>
          </a:p>
        </p:txBody>
      </p:sp>
      <p:sp>
        <p:nvSpPr>
          <p:cNvPr id="29" name="Rectangle: Rounded Corners 28">
            <a:extLst>
              <a:ext uri="{FF2B5EF4-FFF2-40B4-BE49-F238E27FC236}">
                <a16:creationId xmlns:a16="http://schemas.microsoft.com/office/drawing/2014/main" id="{1B0CA2E5-B25A-49A7-ADAD-E5CAE298C809}"/>
              </a:ext>
            </a:extLst>
          </p:cNvPr>
          <p:cNvSpPr/>
          <p:nvPr/>
        </p:nvSpPr>
        <p:spPr>
          <a:xfrm>
            <a:off x="4055982" y="4367158"/>
            <a:ext cx="2273944" cy="2273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3F2A756C-C703-47A5-9E65-3B3C04414E72}"/>
              </a:ext>
            </a:extLst>
          </p:cNvPr>
          <p:cNvSpPr/>
          <p:nvPr/>
        </p:nvSpPr>
        <p:spPr>
          <a:xfrm>
            <a:off x="4021867" y="163315"/>
            <a:ext cx="4131533" cy="41315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Tree>
    <p:extLst>
      <p:ext uri="{BB962C8B-B14F-4D97-AF65-F5344CB8AC3E}">
        <p14:creationId xmlns:p14="http://schemas.microsoft.com/office/powerpoint/2010/main" val="1443553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2"/>
                                        </p:tgtEl>
                                      </p:cBhvr>
                                      <p:by x="50000" y="50000"/>
                                    </p:animScale>
                                  </p:childTnLst>
                                </p:cTn>
                              </p:par>
                              <p:par>
                                <p:cTn id="7" presetID="42" presetClass="path" presetSubtype="0" fill="hold" nodeType="withEffect">
                                  <p:stCondLst>
                                    <p:cond delay="0"/>
                                  </p:stCondLst>
                                  <p:childTnLst>
                                    <p:animMotion origin="layout" path="M 2.91667E-6 1.11111E-6 L -0.29818 0.15486 " pathEditMode="relative" rAng="0" ptsTypes="AA">
                                      <p:cBhvr>
                                        <p:cTn id="8" dur="2000" fill="hold"/>
                                        <p:tgtEl>
                                          <p:spTgt spid="42"/>
                                        </p:tgtEl>
                                        <p:attrNameLst>
                                          <p:attrName>ppt_x</p:attrName>
                                          <p:attrName>ppt_y</p:attrName>
                                        </p:attrNameLst>
                                      </p:cBhvr>
                                      <p:rCtr x="-14909" y="7731"/>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42"/>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19</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039678" y="2846542"/>
            <a:ext cx="446204" cy="446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039678" y="3467229"/>
            <a:ext cx="377558" cy="377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525428" y="2908324"/>
            <a:ext cx="322640" cy="322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496808" y="3391690"/>
            <a:ext cx="530869" cy="528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887615" y="2823659"/>
            <a:ext cx="491969" cy="491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2425313" y="3127980"/>
            <a:ext cx="167041" cy="167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2107249" y="3413455"/>
            <a:ext cx="485104" cy="485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2419130" y="2848816"/>
            <a:ext cx="178482" cy="178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Freeze</a:t>
            </a:r>
            <a:endParaRPr lang="en-US" sz="10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648961" y="3449618"/>
            <a:ext cx="2817039" cy="2817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2631900" y="1347185"/>
            <a:ext cx="2066270" cy="206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2 limbs</a:t>
            </a:r>
          </a:p>
        </p:txBody>
      </p:sp>
    </p:spTree>
    <p:extLst>
      <p:ext uri="{BB962C8B-B14F-4D97-AF65-F5344CB8AC3E}">
        <p14:creationId xmlns:p14="http://schemas.microsoft.com/office/powerpoint/2010/main" val="244159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20</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169483" y="2993758"/>
            <a:ext cx="223102" cy="223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169483" y="3304101"/>
            <a:ext cx="188779" cy="188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412358" y="3024649"/>
            <a:ext cx="161320" cy="161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398048" y="3266332"/>
            <a:ext cx="265435" cy="264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593452" y="2982316"/>
            <a:ext cx="245985" cy="245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1862301" y="3134477"/>
            <a:ext cx="83521" cy="83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1703269" y="3277214"/>
            <a:ext cx="242552" cy="242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1859209" y="2994895"/>
            <a:ext cx="89241" cy="8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Freeze</a:t>
            </a:r>
            <a:endParaRPr lang="en-US" sz="9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209800" y="1390523"/>
            <a:ext cx="5330952" cy="5330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1007433" y="3716109"/>
            <a:ext cx="1033135" cy="1033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3 limbs</a:t>
            </a:r>
          </a:p>
        </p:txBody>
      </p:sp>
    </p:spTree>
    <p:extLst>
      <p:ext uri="{BB962C8B-B14F-4D97-AF65-F5344CB8AC3E}">
        <p14:creationId xmlns:p14="http://schemas.microsoft.com/office/powerpoint/2010/main" val="29901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croll: Vertical 5">
            <a:extLst>
              <a:ext uri="{FF2B5EF4-FFF2-40B4-BE49-F238E27FC236}">
                <a16:creationId xmlns:a16="http://schemas.microsoft.com/office/drawing/2014/main" id="{A977A29E-8A68-459E-9E8B-5F29CE3BB2A4}"/>
              </a:ext>
            </a:extLst>
          </p:cNvPr>
          <p:cNvSpPr/>
          <p:nvPr/>
        </p:nvSpPr>
        <p:spPr>
          <a:xfrm>
            <a:off x="54989"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pic>
        <p:nvPicPr>
          <p:cNvPr id="8" name="Content Placeholder 7" descr="Magnifying glass">
            <a:extLst>
              <a:ext uri="{FF2B5EF4-FFF2-40B4-BE49-F238E27FC236}">
                <a16:creationId xmlns:a16="http://schemas.microsoft.com/office/drawing/2014/main" id="{C945C31A-22AB-4A2D-881E-E1B6E671559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2651919"/>
            <a:ext cx="914400" cy="914400"/>
          </a:xfrm>
        </p:spPr>
      </p:pic>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21</a:t>
            </a:fld>
            <a:endParaRPr lang="en-US"/>
          </a:p>
        </p:txBody>
      </p:sp>
      <p:pic>
        <p:nvPicPr>
          <p:cNvPr id="10" name="Graphic 9" descr="Home">
            <a:extLst>
              <a:ext uri="{FF2B5EF4-FFF2-40B4-BE49-F238E27FC236}">
                <a16:creationId xmlns:a16="http://schemas.microsoft.com/office/drawing/2014/main" id="{D480EBC0-20EA-4C0F-A3FA-F498E5D1D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43522" y="2651919"/>
            <a:ext cx="914400" cy="914400"/>
          </a:xfrm>
          <a:prstGeom prst="rect">
            <a:avLst/>
          </a:prstGeom>
        </p:spPr>
      </p:pic>
      <p:grpSp>
        <p:nvGrpSpPr>
          <p:cNvPr id="33" name="Group 32">
            <a:extLst>
              <a:ext uri="{FF2B5EF4-FFF2-40B4-BE49-F238E27FC236}">
                <a16:creationId xmlns:a16="http://schemas.microsoft.com/office/drawing/2014/main" id="{AB1A129F-3204-42D3-8D3B-E30FB5A029D9}"/>
              </a:ext>
            </a:extLst>
          </p:cNvPr>
          <p:cNvGrpSpPr>
            <a:grpSpLocks noChangeAspect="1"/>
          </p:cNvGrpSpPr>
          <p:nvPr/>
        </p:nvGrpSpPr>
        <p:grpSpPr>
          <a:xfrm>
            <a:off x="3941745" y="3804331"/>
            <a:ext cx="549513" cy="648517"/>
            <a:chOff x="6547529" y="4780241"/>
            <a:chExt cx="734129" cy="866394"/>
          </a:xfrm>
        </p:grpSpPr>
        <p:sp>
          <p:nvSpPr>
            <p:cNvPr id="18" name="Freeform: Shape 17">
              <a:extLst>
                <a:ext uri="{FF2B5EF4-FFF2-40B4-BE49-F238E27FC236}">
                  <a16:creationId xmlns:a16="http://schemas.microsoft.com/office/drawing/2014/main" id="{29769A76-EFFA-4D90-AB00-3B33B566805C}"/>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D9200FF-A4A7-46C0-A2CA-8AEA01C7B962}"/>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9B2254-18ED-4240-87F1-57F5ECB3F666}"/>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68CCAA0-CB1C-4452-8008-8EF2685ED8E1}"/>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0ABA5F17-DED3-481B-BF28-22579D5003DD}"/>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9878A158-CE33-4BB7-9C54-730E91132A9B}"/>
              </a:ext>
            </a:extLst>
          </p:cNvPr>
          <p:cNvGrpSpPr/>
          <p:nvPr/>
        </p:nvGrpSpPr>
        <p:grpSpPr>
          <a:xfrm>
            <a:off x="2986877" y="1846918"/>
            <a:ext cx="475032" cy="514618"/>
            <a:chOff x="5804821" y="3002468"/>
            <a:chExt cx="571500" cy="619125"/>
          </a:xfrm>
        </p:grpSpPr>
        <p:sp>
          <p:nvSpPr>
            <p:cNvPr id="24" name="Freeform: Shape 23">
              <a:extLst>
                <a:ext uri="{FF2B5EF4-FFF2-40B4-BE49-F238E27FC236}">
                  <a16:creationId xmlns:a16="http://schemas.microsoft.com/office/drawing/2014/main" id="{FCFBCDE1-6C89-474F-867E-B7293B0C9B70}"/>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EBCC6E-0BE5-46A9-8136-1CFC07AF4E99}"/>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61D9DA2-1FE8-4D56-A0C0-392FE096C570}"/>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D008F9F-980D-464D-8E55-BBE9EA429BD8}"/>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36" name="Graphic 34">
            <a:extLst>
              <a:ext uri="{FF2B5EF4-FFF2-40B4-BE49-F238E27FC236}">
                <a16:creationId xmlns:a16="http://schemas.microsoft.com/office/drawing/2014/main" id="{D174EEA4-80BD-429A-97F8-A22845063150}"/>
              </a:ext>
            </a:extLst>
          </p:cNvPr>
          <p:cNvSpPr>
            <a:spLocks noChangeAspect="1"/>
          </p:cNvSpPr>
          <p:nvPr/>
        </p:nvSpPr>
        <p:spPr>
          <a:xfrm>
            <a:off x="3878650"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pic>
        <p:nvPicPr>
          <p:cNvPr id="37" name="Content Placeholder 7" descr="Magnifying glass">
            <a:extLst>
              <a:ext uri="{FF2B5EF4-FFF2-40B4-BE49-F238E27FC236}">
                <a16:creationId xmlns:a16="http://schemas.microsoft.com/office/drawing/2014/main" id="{05192734-EC33-4432-8AAE-D8C276DCFC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3671389"/>
            <a:ext cx="914400" cy="914400"/>
          </a:xfrm>
          <a:prstGeom prst="rect">
            <a:avLst/>
          </a:prstGeom>
        </p:spPr>
      </p:pic>
      <p:pic>
        <p:nvPicPr>
          <p:cNvPr id="38" name="Graphic 37" descr="Home">
            <a:extLst>
              <a:ext uri="{FF2B5EF4-FFF2-40B4-BE49-F238E27FC236}">
                <a16:creationId xmlns:a16="http://schemas.microsoft.com/office/drawing/2014/main" id="{64AA471B-FA1E-4169-9E48-E4E16F2079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38585" y="3671389"/>
            <a:ext cx="914400" cy="914400"/>
          </a:xfrm>
          <a:prstGeom prst="rect">
            <a:avLst/>
          </a:prstGeom>
        </p:spPr>
      </p:pic>
      <p:grpSp>
        <p:nvGrpSpPr>
          <p:cNvPr id="49" name="Group 48">
            <a:extLst>
              <a:ext uri="{FF2B5EF4-FFF2-40B4-BE49-F238E27FC236}">
                <a16:creationId xmlns:a16="http://schemas.microsoft.com/office/drawing/2014/main" id="{6D2F98B0-9F7D-4A91-A0C4-F8697B69AADC}"/>
              </a:ext>
            </a:extLst>
          </p:cNvPr>
          <p:cNvGrpSpPr/>
          <p:nvPr/>
        </p:nvGrpSpPr>
        <p:grpSpPr>
          <a:xfrm flipH="1">
            <a:off x="3951619" y="2723358"/>
            <a:ext cx="529764" cy="771522"/>
            <a:chOff x="5998369" y="3251596"/>
            <a:chExt cx="190500" cy="277435"/>
          </a:xfrm>
        </p:grpSpPr>
        <p:sp>
          <p:nvSpPr>
            <p:cNvPr id="45" name="Freeform: Shape 44">
              <a:extLst>
                <a:ext uri="{FF2B5EF4-FFF2-40B4-BE49-F238E27FC236}">
                  <a16:creationId xmlns:a16="http://schemas.microsoft.com/office/drawing/2014/main" id="{486DD9C5-5A24-44E9-B58F-EB4AF7F618E7}"/>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03EA25D-9286-4EC2-9FD8-D2C6DA6EC51A}"/>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3B5447D-3941-4F4E-BBC6-3B2609D14020}"/>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A83240BD-B421-4BBE-B0B2-5D39A89A9871}"/>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pic>
        <p:nvPicPr>
          <p:cNvPr id="56" name="Content Placeholder 7" descr="Magnifying glass">
            <a:extLst>
              <a:ext uri="{FF2B5EF4-FFF2-40B4-BE49-F238E27FC236}">
                <a16:creationId xmlns:a16="http://schemas.microsoft.com/office/drawing/2014/main" id="{4DAEBF68-C2ED-4687-BCC8-DDF8A9414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4690859"/>
            <a:ext cx="914400" cy="914400"/>
          </a:xfrm>
          <a:prstGeom prst="rect">
            <a:avLst/>
          </a:prstGeom>
        </p:spPr>
      </p:pic>
      <p:pic>
        <p:nvPicPr>
          <p:cNvPr id="57" name="Graphic 56" descr="Home">
            <a:extLst>
              <a:ext uri="{FF2B5EF4-FFF2-40B4-BE49-F238E27FC236}">
                <a16:creationId xmlns:a16="http://schemas.microsoft.com/office/drawing/2014/main" id="{9D9D25BB-15F6-4819-8C77-668012C44A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7038" y="4690859"/>
            <a:ext cx="914400" cy="914400"/>
          </a:xfrm>
          <a:prstGeom prst="rect">
            <a:avLst/>
          </a:prstGeom>
        </p:spPr>
      </p:pic>
      <p:sp>
        <p:nvSpPr>
          <p:cNvPr id="58" name="Scroll: Vertical 57">
            <a:extLst>
              <a:ext uri="{FF2B5EF4-FFF2-40B4-BE49-F238E27FC236}">
                <a16:creationId xmlns:a16="http://schemas.microsoft.com/office/drawing/2014/main" id="{A74CE658-88BD-4B69-905F-E896C8DE019F}"/>
              </a:ext>
            </a:extLst>
          </p:cNvPr>
          <p:cNvSpPr/>
          <p:nvPr/>
        </p:nvSpPr>
        <p:spPr>
          <a:xfrm>
            <a:off x="6571866"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7A577C22-490E-496A-A120-EC454D736090}"/>
              </a:ext>
            </a:extLst>
          </p:cNvPr>
          <p:cNvGrpSpPr>
            <a:grpSpLocks noChangeAspect="1"/>
          </p:cNvGrpSpPr>
          <p:nvPr/>
        </p:nvGrpSpPr>
        <p:grpSpPr>
          <a:xfrm>
            <a:off x="8908792" y="3804331"/>
            <a:ext cx="549513" cy="648517"/>
            <a:chOff x="6547529" y="4780241"/>
            <a:chExt cx="734129" cy="866394"/>
          </a:xfrm>
        </p:grpSpPr>
        <p:sp>
          <p:nvSpPr>
            <p:cNvPr id="62" name="Freeform: Shape 61">
              <a:extLst>
                <a:ext uri="{FF2B5EF4-FFF2-40B4-BE49-F238E27FC236}">
                  <a16:creationId xmlns:a16="http://schemas.microsoft.com/office/drawing/2014/main" id="{4224FDE5-76C2-4ABD-9962-928E101BDC60}"/>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D75E388-14C3-4FE9-BF7A-CFE9FE390155}"/>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BB1A6FD-7435-4759-BAF9-2370507634FB}"/>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F12DA8-375F-42A5-8F9D-3E461785B423}"/>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DC03223-5210-486D-BB19-6C269B82C8C2}"/>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D6568861-F602-4CD9-9944-F98217CB37F0}"/>
              </a:ext>
            </a:extLst>
          </p:cNvPr>
          <p:cNvGrpSpPr/>
          <p:nvPr/>
        </p:nvGrpSpPr>
        <p:grpSpPr>
          <a:xfrm>
            <a:off x="9503754" y="1846918"/>
            <a:ext cx="475032" cy="514618"/>
            <a:chOff x="5804821" y="3002468"/>
            <a:chExt cx="571500" cy="619125"/>
          </a:xfrm>
        </p:grpSpPr>
        <p:sp>
          <p:nvSpPr>
            <p:cNvPr id="68" name="Freeform: Shape 67">
              <a:extLst>
                <a:ext uri="{FF2B5EF4-FFF2-40B4-BE49-F238E27FC236}">
                  <a16:creationId xmlns:a16="http://schemas.microsoft.com/office/drawing/2014/main" id="{28E71EEA-07C3-4B75-99A5-746EB3008B01}"/>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074D7B4-2436-46C1-A8AF-EF294BF68721}"/>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3542B4E-1D09-4D00-9365-86C0179C432B}"/>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D390E56-C861-43AE-AA9A-9545EF58B5A6}"/>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72" name="Graphic 34">
            <a:extLst>
              <a:ext uri="{FF2B5EF4-FFF2-40B4-BE49-F238E27FC236}">
                <a16:creationId xmlns:a16="http://schemas.microsoft.com/office/drawing/2014/main" id="{8D5C8444-FC11-484B-9246-693D524EB966}"/>
              </a:ext>
            </a:extLst>
          </p:cNvPr>
          <p:cNvSpPr>
            <a:spLocks noChangeAspect="1"/>
          </p:cNvSpPr>
          <p:nvPr/>
        </p:nvSpPr>
        <p:spPr>
          <a:xfrm>
            <a:off x="8845697"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A276F8D5-5428-46C3-A45B-512ACB743DB9}"/>
              </a:ext>
            </a:extLst>
          </p:cNvPr>
          <p:cNvGrpSpPr/>
          <p:nvPr/>
        </p:nvGrpSpPr>
        <p:grpSpPr>
          <a:xfrm flipH="1">
            <a:off x="8918666" y="2723358"/>
            <a:ext cx="529764" cy="771522"/>
            <a:chOff x="5998369" y="3251596"/>
            <a:chExt cx="190500" cy="277435"/>
          </a:xfrm>
        </p:grpSpPr>
        <p:sp>
          <p:nvSpPr>
            <p:cNvPr id="76" name="Freeform: Shape 75">
              <a:extLst>
                <a:ext uri="{FF2B5EF4-FFF2-40B4-BE49-F238E27FC236}">
                  <a16:creationId xmlns:a16="http://schemas.microsoft.com/office/drawing/2014/main" id="{BE2562A8-88B5-445C-8FDD-560270B35B92}"/>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4B2D7-FD76-4DDC-A73B-2578BD2C4D14}"/>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233D0B7-A46E-4E1E-8A42-A18C82F943B5}"/>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8066C713-685B-4792-8109-712D42F05777}"/>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sp>
        <p:nvSpPr>
          <p:cNvPr id="83" name="TextBox 82">
            <a:extLst>
              <a:ext uri="{FF2B5EF4-FFF2-40B4-BE49-F238E27FC236}">
                <a16:creationId xmlns:a16="http://schemas.microsoft.com/office/drawing/2014/main" id="{896B57C5-CBC9-4908-BFF6-45E0A430BC67}"/>
              </a:ext>
            </a:extLst>
          </p:cNvPr>
          <p:cNvSpPr txBox="1"/>
          <p:nvPr/>
        </p:nvSpPr>
        <p:spPr>
          <a:xfrm>
            <a:off x="2245046" y="6333192"/>
            <a:ext cx="8600814" cy="553998"/>
          </a:xfrm>
          <a:prstGeom prst="rect">
            <a:avLst/>
          </a:prstGeom>
          <a:noFill/>
        </p:spPr>
        <p:txBody>
          <a:bodyPr wrap="square" rtlCol="0">
            <a:spAutoFit/>
          </a:bodyPr>
          <a:lstStyle/>
          <a:p>
            <a:pPr algn="ctr"/>
            <a:r>
              <a:rPr lang="en-US" sz="1000" dirty="0"/>
              <a:t>Peanut Butter modified from image by P </a:t>
            </a:r>
            <a:r>
              <a:rPr lang="en-US" sz="1000" dirty="0" err="1"/>
              <a:t>Thanga</a:t>
            </a:r>
            <a:r>
              <a:rPr lang="en-US" sz="1000" dirty="0"/>
              <a:t> Vignesh from the Noun Project CC BY 3.0; Jam modified from image by Nikita </a:t>
            </a:r>
            <a:r>
              <a:rPr lang="en-US" sz="1000" dirty="0" err="1"/>
              <a:t>Kozin</a:t>
            </a:r>
            <a:r>
              <a:rPr lang="en-US" sz="1000" dirty="0"/>
              <a:t> from the Noun Project CC BY 3.0; Bread modified from image by Joanna </a:t>
            </a:r>
            <a:r>
              <a:rPr lang="en-US" sz="1000" dirty="0" err="1"/>
              <a:t>Giansanti</a:t>
            </a:r>
            <a:r>
              <a:rPr lang="en-US" sz="1000" dirty="0"/>
              <a:t> from the Noun Project CC BY 3.0; Sandwich bag by Kate </a:t>
            </a:r>
            <a:r>
              <a:rPr lang="en-US" sz="1000" dirty="0" err="1"/>
              <a:t>Maldjian</a:t>
            </a:r>
            <a:r>
              <a:rPr lang="en-US" sz="1000" dirty="0"/>
              <a:t> from the Noun Project; Shelves by </a:t>
            </a:r>
            <a:r>
              <a:rPr lang="en-US" sz="1000" dirty="0" err="1"/>
              <a:t>Lluisa</a:t>
            </a:r>
            <a:r>
              <a:rPr lang="en-US" sz="1000" dirty="0"/>
              <a:t> </a:t>
            </a:r>
            <a:r>
              <a:rPr lang="en-US" sz="1000" dirty="0" err="1"/>
              <a:t>Iborra</a:t>
            </a:r>
            <a:r>
              <a:rPr lang="en-US" sz="1000" dirty="0"/>
              <a:t> from the Noun Project; Refrigerator by </a:t>
            </a:r>
            <a:r>
              <a:rPr lang="en-US" sz="1000" dirty="0" err="1"/>
              <a:t>shashank</a:t>
            </a:r>
            <a:r>
              <a:rPr lang="en-US" sz="1000" dirty="0"/>
              <a:t> </a:t>
            </a:r>
            <a:r>
              <a:rPr lang="en-US" sz="1000" dirty="0" err="1"/>
              <a:t>singh</a:t>
            </a:r>
            <a:r>
              <a:rPr lang="en-US" sz="1000" dirty="0"/>
              <a:t> from the Noun Project</a:t>
            </a:r>
          </a:p>
        </p:txBody>
      </p:sp>
      <p:sp>
        <p:nvSpPr>
          <p:cNvPr id="84" name="TextBox 83">
            <a:extLst>
              <a:ext uri="{FF2B5EF4-FFF2-40B4-BE49-F238E27FC236}">
                <a16:creationId xmlns:a16="http://schemas.microsoft.com/office/drawing/2014/main" id="{85FA5A22-BB30-442A-AB09-9DF50C29BE20}"/>
              </a:ext>
            </a:extLst>
          </p:cNvPr>
          <p:cNvSpPr txBox="1"/>
          <p:nvPr/>
        </p:nvSpPr>
        <p:spPr>
          <a:xfrm>
            <a:off x="7394296" y="2711902"/>
            <a:ext cx="3932384" cy="769441"/>
          </a:xfrm>
          <a:prstGeom prst="rect">
            <a:avLst/>
          </a:prstGeom>
          <a:noFill/>
        </p:spPr>
        <p:txBody>
          <a:bodyPr wrap="square" rtlCol="0">
            <a:spAutoFit/>
          </a:bodyPr>
          <a:lstStyle/>
          <a:p>
            <a:r>
              <a:rPr lang="en-US" sz="4400" dirty="0"/>
              <a:t>Fetch       from</a:t>
            </a:r>
          </a:p>
        </p:txBody>
      </p:sp>
      <p:sp>
        <p:nvSpPr>
          <p:cNvPr id="85" name="TextBox 84">
            <a:extLst>
              <a:ext uri="{FF2B5EF4-FFF2-40B4-BE49-F238E27FC236}">
                <a16:creationId xmlns:a16="http://schemas.microsoft.com/office/drawing/2014/main" id="{C97F71F4-A7ED-49BF-B26B-8DFAEF4995CA}"/>
              </a:ext>
            </a:extLst>
          </p:cNvPr>
          <p:cNvSpPr txBox="1"/>
          <p:nvPr/>
        </p:nvSpPr>
        <p:spPr>
          <a:xfrm>
            <a:off x="7394295" y="3737620"/>
            <a:ext cx="3779303" cy="769441"/>
          </a:xfrm>
          <a:prstGeom prst="rect">
            <a:avLst/>
          </a:prstGeom>
          <a:noFill/>
        </p:spPr>
        <p:txBody>
          <a:bodyPr wrap="square" rtlCol="0">
            <a:spAutoFit/>
          </a:bodyPr>
          <a:lstStyle/>
          <a:p>
            <a:r>
              <a:rPr lang="en-US" sz="4400" dirty="0"/>
              <a:t>Fetch       from</a:t>
            </a:r>
          </a:p>
        </p:txBody>
      </p:sp>
      <p:sp>
        <p:nvSpPr>
          <p:cNvPr id="86" name="TextBox 85">
            <a:extLst>
              <a:ext uri="{FF2B5EF4-FFF2-40B4-BE49-F238E27FC236}">
                <a16:creationId xmlns:a16="http://schemas.microsoft.com/office/drawing/2014/main" id="{8735C26A-19B5-44BB-B715-DE757AE244BE}"/>
              </a:ext>
            </a:extLst>
          </p:cNvPr>
          <p:cNvSpPr txBox="1"/>
          <p:nvPr/>
        </p:nvSpPr>
        <p:spPr>
          <a:xfrm>
            <a:off x="7394294" y="4763338"/>
            <a:ext cx="3779303" cy="769441"/>
          </a:xfrm>
          <a:prstGeom prst="rect">
            <a:avLst/>
          </a:prstGeom>
          <a:noFill/>
        </p:spPr>
        <p:txBody>
          <a:bodyPr wrap="square" rtlCol="0">
            <a:spAutoFit/>
          </a:bodyPr>
          <a:lstStyle/>
          <a:p>
            <a:r>
              <a:rPr lang="en-US" sz="4400" dirty="0"/>
              <a:t>Fetch       from</a:t>
            </a:r>
          </a:p>
        </p:txBody>
      </p:sp>
      <p:grpSp>
        <p:nvGrpSpPr>
          <p:cNvPr id="107" name="Group 106">
            <a:extLst>
              <a:ext uri="{FF2B5EF4-FFF2-40B4-BE49-F238E27FC236}">
                <a16:creationId xmlns:a16="http://schemas.microsoft.com/office/drawing/2014/main" id="{6D4D72D8-EB71-493E-B616-89C11B9CA3BD}"/>
              </a:ext>
            </a:extLst>
          </p:cNvPr>
          <p:cNvGrpSpPr/>
          <p:nvPr/>
        </p:nvGrpSpPr>
        <p:grpSpPr>
          <a:xfrm>
            <a:off x="10770644" y="4759043"/>
            <a:ext cx="424520" cy="829933"/>
            <a:chOff x="5880573" y="2896066"/>
            <a:chExt cx="424520" cy="829933"/>
          </a:xfrm>
        </p:grpSpPr>
        <p:sp>
          <p:nvSpPr>
            <p:cNvPr id="90" name="Freeform: Shape 89">
              <a:extLst>
                <a:ext uri="{FF2B5EF4-FFF2-40B4-BE49-F238E27FC236}">
                  <a16:creationId xmlns:a16="http://schemas.microsoft.com/office/drawing/2014/main" id="{D7FFAE97-7F41-4B71-9104-24FABBE967C7}"/>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B9543F5-C258-4D9C-A9E9-3507963C33DB}"/>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24A56-1882-482D-9A8F-F7189D5AE64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076BDB-AE4E-46D5-AE8D-239638A3F670}"/>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5B18EB8-1EAE-416A-B77E-CE80CBCD84FA}"/>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030D1C0-9D84-4A7A-BF5D-A2F1863C3635}"/>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34D5DB-6C24-4943-9A8A-8CF64E31B238}"/>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0A2B0CB-C9DD-4C27-9F78-8F04BB3F63D9}"/>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8AC09C4-294E-4EB9-8424-D3953BCDED99}"/>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3815EFA-0397-46AF-8C42-49A97CBCDFAE}"/>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53EC9C3-3FE4-40FC-BB58-957B6EF41A41}"/>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8467196-01A8-4DD4-A79D-080D144C78BF}"/>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1FD53D7-B79A-46B7-B6A1-AC181CC33EF2}"/>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70E2E1F-D118-4D30-9789-5F302D05118C}"/>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938E97B-81DB-401A-8CB4-9F1E253F76B8}"/>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05B4341-6AB7-4377-8DA4-34774846D4EE}"/>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6A07DE2-B51D-482E-A1DB-A680F9045892}"/>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grpSp>
        <p:nvGrpSpPr>
          <p:cNvPr id="108" name="Group 107">
            <a:extLst>
              <a:ext uri="{FF2B5EF4-FFF2-40B4-BE49-F238E27FC236}">
                <a16:creationId xmlns:a16="http://schemas.microsoft.com/office/drawing/2014/main" id="{89C3D922-08AE-4001-9E0D-DD7BD6EAB4ED}"/>
              </a:ext>
            </a:extLst>
          </p:cNvPr>
          <p:cNvGrpSpPr/>
          <p:nvPr/>
        </p:nvGrpSpPr>
        <p:grpSpPr>
          <a:xfrm>
            <a:off x="10784751" y="2723358"/>
            <a:ext cx="424520" cy="829933"/>
            <a:chOff x="5880573" y="2896066"/>
            <a:chExt cx="424520" cy="829933"/>
          </a:xfrm>
        </p:grpSpPr>
        <p:sp>
          <p:nvSpPr>
            <p:cNvPr id="109" name="Freeform: Shape 108">
              <a:extLst>
                <a:ext uri="{FF2B5EF4-FFF2-40B4-BE49-F238E27FC236}">
                  <a16:creationId xmlns:a16="http://schemas.microsoft.com/office/drawing/2014/main" id="{37189318-1428-414E-838A-41B9B53E4510}"/>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A5632E6-47C8-4675-AC5D-19ECD4A5AD76}"/>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F82EB41-A731-4413-9B1F-C4E7CF60830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2D7B8D4-8DE3-45E2-A125-46D7A56824D8}"/>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395C0C1-DBAF-47BC-A95A-0748FFAA54C0}"/>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481CE2C-D685-4E02-9EE0-919D08D9FAA1}"/>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E7D9F3D-5FDC-4CDB-84EC-830FF3612F80}"/>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15A4CE5-7CA1-4CF0-83D0-43775BC30A0B}"/>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764096F-96E3-4710-801A-CE9519564853}"/>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B18B23A-EACD-493C-8FC9-154DF14F3BA1}"/>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CC4D5C0-F7C2-4B5E-B681-C7CDCEA6CBE5}"/>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FEE2381-FCA2-49C9-99FB-5B2D66915A66}"/>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D162337-FEB5-4C39-A18B-604B06D1B5E0}"/>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A03FC59-82D5-47C2-8783-8ABB74687316}"/>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DF14ABD-EDB8-4445-A2DD-A442828ADA92}"/>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DC0FA65-5B9B-405A-B534-051924D4E46D}"/>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92124B0-5373-4053-903A-0DC77CA85E8E}"/>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sp>
        <p:nvSpPr>
          <p:cNvPr id="127" name="TextBox 126">
            <a:extLst>
              <a:ext uri="{FF2B5EF4-FFF2-40B4-BE49-F238E27FC236}">
                <a16:creationId xmlns:a16="http://schemas.microsoft.com/office/drawing/2014/main" id="{73990061-6441-46F1-83CE-0BD970DE31C7}"/>
              </a:ext>
            </a:extLst>
          </p:cNvPr>
          <p:cNvSpPr txBox="1"/>
          <p:nvPr/>
        </p:nvSpPr>
        <p:spPr>
          <a:xfrm>
            <a:off x="2913573" y="2756516"/>
            <a:ext cx="949368" cy="769441"/>
          </a:xfrm>
          <a:prstGeom prst="rect">
            <a:avLst/>
          </a:prstGeom>
          <a:noFill/>
        </p:spPr>
        <p:txBody>
          <a:bodyPr wrap="square" rtlCol="0">
            <a:spAutoFit/>
          </a:bodyPr>
          <a:lstStyle/>
          <a:p>
            <a:r>
              <a:rPr lang="en-US" sz="4400" dirty="0"/>
              <a:t>for</a:t>
            </a:r>
          </a:p>
        </p:txBody>
      </p:sp>
      <p:sp>
        <p:nvSpPr>
          <p:cNvPr id="129" name="TextBox 128">
            <a:extLst>
              <a:ext uri="{FF2B5EF4-FFF2-40B4-BE49-F238E27FC236}">
                <a16:creationId xmlns:a16="http://schemas.microsoft.com/office/drawing/2014/main" id="{CC4E633F-71CC-4536-AEB7-513C9CA71C34}"/>
              </a:ext>
            </a:extLst>
          </p:cNvPr>
          <p:cNvSpPr txBox="1"/>
          <p:nvPr/>
        </p:nvSpPr>
        <p:spPr>
          <a:xfrm>
            <a:off x="2908908" y="3773663"/>
            <a:ext cx="949368" cy="769441"/>
          </a:xfrm>
          <a:prstGeom prst="rect">
            <a:avLst/>
          </a:prstGeom>
          <a:noFill/>
        </p:spPr>
        <p:txBody>
          <a:bodyPr wrap="square" rtlCol="0">
            <a:spAutoFit/>
          </a:bodyPr>
          <a:lstStyle/>
          <a:p>
            <a:r>
              <a:rPr lang="en-US" sz="4400" dirty="0"/>
              <a:t>for</a:t>
            </a:r>
          </a:p>
        </p:txBody>
      </p:sp>
      <p:sp>
        <p:nvSpPr>
          <p:cNvPr id="130" name="TextBox 129">
            <a:extLst>
              <a:ext uri="{FF2B5EF4-FFF2-40B4-BE49-F238E27FC236}">
                <a16:creationId xmlns:a16="http://schemas.microsoft.com/office/drawing/2014/main" id="{334C9AF3-C0E9-4FC0-A965-1EF3709E25FC}"/>
              </a:ext>
            </a:extLst>
          </p:cNvPr>
          <p:cNvSpPr txBox="1"/>
          <p:nvPr/>
        </p:nvSpPr>
        <p:spPr>
          <a:xfrm>
            <a:off x="2906586" y="4731743"/>
            <a:ext cx="949368" cy="769441"/>
          </a:xfrm>
          <a:prstGeom prst="rect">
            <a:avLst/>
          </a:prstGeom>
          <a:noFill/>
        </p:spPr>
        <p:txBody>
          <a:bodyPr wrap="square" rtlCol="0">
            <a:spAutoFit/>
          </a:bodyPr>
          <a:lstStyle/>
          <a:p>
            <a:r>
              <a:rPr lang="en-US" sz="4400" dirty="0"/>
              <a:t>for</a:t>
            </a:r>
          </a:p>
        </p:txBody>
      </p:sp>
      <p:grpSp>
        <p:nvGrpSpPr>
          <p:cNvPr id="140" name="Group 139">
            <a:extLst>
              <a:ext uri="{FF2B5EF4-FFF2-40B4-BE49-F238E27FC236}">
                <a16:creationId xmlns:a16="http://schemas.microsoft.com/office/drawing/2014/main" id="{04BF75B5-CD91-43C3-9140-CE9A3B7459B8}"/>
              </a:ext>
            </a:extLst>
          </p:cNvPr>
          <p:cNvGrpSpPr/>
          <p:nvPr/>
        </p:nvGrpSpPr>
        <p:grpSpPr>
          <a:xfrm>
            <a:off x="10819886" y="3803034"/>
            <a:ext cx="382161" cy="651550"/>
            <a:chOff x="4761577" y="467767"/>
            <a:chExt cx="2668191" cy="4549021"/>
          </a:xfrm>
        </p:grpSpPr>
        <p:sp>
          <p:nvSpPr>
            <p:cNvPr id="134" name="Freeform: Shape 133">
              <a:extLst>
                <a:ext uri="{FF2B5EF4-FFF2-40B4-BE49-F238E27FC236}">
                  <a16:creationId xmlns:a16="http://schemas.microsoft.com/office/drawing/2014/main" id="{B7CE10D8-12FD-4EF3-AC81-939771A69CB9}"/>
                </a:ext>
              </a:extLst>
            </p:cNvPr>
            <p:cNvSpPr/>
            <p:nvPr/>
          </p:nvSpPr>
          <p:spPr>
            <a:xfrm>
              <a:off x="4761577" y="2046893"/>
              <a:ext cx="2668191" cy="2678906"/>
            </a:xfrm>
            <a:custGeom>
              <a:avLst/>
              <a:gdLst>
                <a:gd name="connsiteX0" fmla="*/ 2556004 w 2668190"/>
                <a:gd name="connsiteY0" fmla="*/ 59263 h 2678906"/>
                <a:gd name="connsiteX1" fmla="*/ 2556004 w 2668190"/>
                <a:gd name="connsiteY1" fmla="*/ 314295 h 2678906"/>
                <a:gd name="connsiteX2" fmla="*/ 2556004 w 2668190"/>
                <a:gd name="connsiteY2" fmla="*/ 926158 h 2678906"/>
                <a:gd name="connsiteX3" fmla="*/ 2556004 w 2668190"/>
                <a:gd name="connsiteY3" fmla="*/ 1666071 h 2678906"/>
                <a:gd name="connsiteX4" fmla="*/ 2556004 w 2668190"/>
                <a:gd name="connsiteY4" fmla="*/ 2305794 h 2678906"/>
                <a:gd name="connsiteX5" fmla="*/ 2556004 w 2668190"/>
                <a:gd name="connsiteY5" fmla="*/ 2516356 h 2678906"/>
                <a:gd name="connsiteX6" fmla="*/ 2556004 w 2668190"/>
                <a:gd name="connsiteY6" fmla="*/ 2616012 h 2678906"/>
                <a:gd name="connsiteX7" fmla="*/ 2556004 w 2668190"/>
                <a:gd name="connsiteY7" fmla="*/ 2620298 h 2678906"/>
                <a:gd name="connsiteX8" fmla="*/ 2609582 w 2668190"/>
                <a:gd name="connsiteY8" fmla="*/ 2566720 h 2678906"/>
                <a:gd name="connsiteX9" fmla="*/ 2355622 w 2668190"/>
                <a:gd name="connsiteY9" fmla="*/ 2566720 h 2678906"/>
                <a:gd name="connsiteX10" fmla="*/ 1745903 w 2668190"/>
                <a:gd name="connsiteY10" fmla="*/ 2566720 h 2678906"/>
                <a:gd name="connsiteX11" fmla="*/ 1010811 w 2668190"/>
                <a:gd name="connsiteY11" fmla="*/ 2566720 h 2678906"/>
                <a:gd name="connsiteX12" fmla="*/ 373231 w 2668190"/>
                <a:gd name="connsiteY12" fmla="*/ 2566720 h 2678906"/>
                <a:gd name="connsiteX13" fmla="*/ 163741 w 2668190"/>
                <a:gd name="connsiteY13" fmla="*/ 2566720 h 2678906"/>
                <a:gd name="connsiteX14" fmla="*/ 63550 w 2668190"/>
                <a:gd name="connsiteY14" fmla="*/ 2566720 h 2678906"/>
                <a:gd name="connsiteX15" fmla="*/ 59263 w 2668190"/>
                <a:gd name="connsiteY15" fmla="*/ 2566720 h 2678906"/>
                <a:gd name="connsiteX16" fmla="*/ 112842 w 2668190"/>
                <a:gd name="connsiteY16" fmla="*/ 2620298 h 2678906"/>
                <a:gd name="connsiteX17" fmla="*/ 112842 w 2668190"/>
                <a:gd name="connsiteY17" fmla="*/ 2365266 h 2678906"/>
                <a:gd name="connsiteX18" fmla="*/ 112842 w 2668190"/>
                <a:gd name="connsiteY18" fmla="*/ 1753404 h 2678906"/>
                <a:gd name="connsiteX19" fmla="*/ 112842 w 2668190"/>
                <a:gd name="connsiteY19" fmla="*/ 1013490 h 2678906"/>
                <a:gd name="connsiteX20" fmla="*/ 112842 w 2668190"/>
                <a:gd name="connsiteY20" fmla="*/ 373767 h 2678906"/>
                <a:gd name="connsiteX21" fmla="*/ 112842 w 2668190"/>
                <a:gd name="connsiteY21" fmla="*/ 163205 h 2678906"/>
                <a:gd name="connsiteX22" fmla="*/ 112842 w 2668190"/>
                <a:gd name="connsiteY22" fmla="*/ 63550 h 2678906"/>
                <a:gd name="connsiteX23" fmla="*/ 112842 w 2668190"/>
                <a:gd name="connsiteY23" fmla="*/ 59263 h 2678906"/>
                <a:gd name="connsiteX24" fmla="*/ 59263 w 2668190"/>
                <a:gd name="connsiteY24" fmla="*/ 112842 h 2678906"/>
                <a:gd name="connsiteX25" fmla="*/ 313224 w 2668190"/>
                <a:gd name="connsiteY25" fmla="*/ 112842 h 2678906"/>
                <a:gd name="connsiteX26" fmla="*/ 922943 w 2668190"/>
                <a:gd name="connsiteY26" fmla="*/ 112842 h 2678906"/>
                <a:gd name="connsiteX27" fmla="*/ 1658035 w 2668190"/>
                <a:gd name="connsiteY27" fmla="*/ 112842 h 2678906"/>
                <a:gd name="connsiteX28" fmla="*/ 2295615 w 2668190"/>
                <a:gd name="connsiteY28" fmla="*/ 112842 h 2678906"/>
                <a:gd name="connsiteX29" fmla="*/ 2605296 w 2668190"/>
                <a:gd name="connsiteY29" fmla="*/ 112842 h 2678906"/>
                <a:gd name="connsiteX30" fmla="*/ 2609582 w 2668190"/>
                <a:gd name="connsiteY30" fmla="*/ 112842 h 2678906"/>
                <a:gd name="connsiteX31" fmla="*/ 2609582 w 2668190"/>
                <a:gd name="connsiteY31" fmla="*/ 5685 h 2678906"/>
                <a:gd name="connsiteX32" fmla="*/ 2355622 w 2668190"/>
                <a:gd name="connsiteY32" fmla="*/ 5685 h 2678906"/>
                <a:gd name="connsiteX33" fmla="*/ 1745903 w 2668190"/>
                <a:gd name="connsiteY33" fmla="*/ 5685 h 2678906"/>
                <a:gd name="connsiteX34" fmla="*/ 1010811 w 2668190"/>
                <a:gd name="connsiteY34" fmla="*/ 5685 h 2678906"/>
                <a:gd name="connsiteX35" fmla="*/ 373231 w 2668190"/>
                <a:gd name="connsiteY35" fmla="*/ 5685 h 2678906"/>
                <a:gd name="connsiteX36" fmla="*/ 63550 w 2668190"/>
                <a:gd name="connsiteY36" fmla="*/ 5685 h 2678906"/>
                <a:gd name="connsiteX37" fmla="*/ 59263 w 2668190"/>
                <a:gd name="connsiteY37" fmla="*/ 5685 h 2678906"/>
                <a:gd name="connsiteX38" fmla="*/ 5685 w 2668190"/>
                <a:gd name="connsiteY38" fmla="*/ 59263 h 2678906"/>
                <a:gd name="connsiteX39" fmla="*/ 5685 w 2668190"/>
                <a:gd name="connsiteY39" fmla="*/ 314295 h 2678906"/>
                <a:gd name="connsiteX40" fmla="*/ 5685 w 2668190"/>
                <a:gd name="connsiteY40" fmla="*/ 926158 h 2678906"/>
                <a:gd name="connsiteX41" fmla="*/ 5685 w 2668190"/>
                <a:gd name="connsiteY41" fmla="*/ 1666071 h 2678906"/>
                <a:gd name="connsiteX42" fmla="*/ 5685 w 2668190"/>
                <a:gd name="connsiteY42" fmla="*/ 2305794 h 2678906"/>
                <a:gd name="connsiteX43" fmla="*/ 5685 w 2668190"/>
                <a:gd name="connsiteY43" fmla="*/ 2616012 h 2678906"/>
                <a:gd name="connsiteX44" fmla="*/ 5685 w 2668190"/>
                <a:gd name="connsiteY44" fmla="*/ 2620298 h 2678906"/>
                <a:gd name="connsiteX45" fmla="*/ 59263 w 2668190"/>
                <a:gd name="connsiteY45" fmla="*/ 2673876 h 2678906"/>
                <a:gd name="connsiteX46" fmla="*/ 313224 w 2668190"/>
                <a:gd name="connsiteY46" fmla="*/ 2673876 h 2678906"/>
                <a:gd name="connsiteX47" fmla="*/ 922943 w 2668190"/>
                <a:gd name="connsiteY47" fmla="*/ 2673876 h 2678906"/>
                <a:gd name="connsiteX48" fmla="*/ 1658035 w 2668190"/>
                <a:gd name="connsiteY48" fmla="*/ 2673876 h 2678906"/>
                <a:gd name="connsiteX49" fmla="*/ 2295615 w 2668190"/>
                <a:gd name="connsiteY49" fmla="*/ 2673876 h 2678906"/>
                <a:gd name="connsiteX50" fmla="*/ 2605296 w 2668190"/>
                <a:gd name="connsiteY50" fmla="*/ 2673876 h 2678906"/>
                <a:gd name="connsiteX51" fmla="*/ 2609582 w 2668190"/>
                <a:gd name="connsiteY51" fmla="*/ 2673876 h 2678906"/>
                <a:gd name="connsiteX52" fmla="*/ 2663160 w 2668190"/>
                <a:gd name="connsiteY52" fmla="*/ 2620298 h 2678906"/>
                <a:gd name="connsiteX53" fmla="*/ 2663160 w 2668190"/>
                <a:gd name="connsiteY53" fmla="*/ 2365266 h 2678906"/>
                <a:gd name="connsiteX54" fmla="*/ 2663160 w 2668190"/>
                <a:gd name="connsiteY54" fmla="*/ 1753404 h 2678906"/>
                <a:gd name="connsiteX55" fmla="*/ 2663160 w 2668190"/>
                <a:gd name="connsiteY55" fmla="*/ 1013490 h 2678906"/>
                <a:gd name="connsiteX56" fmla="*/ 2663160 w 2668190"/>
                <a:gd name="connsiteY56" fmla="*/ 373767 h 2678906"/>
                <a:gd name="connsiteX57" fmla="*/ 2663160 w 2668190"/>
                <a:gd name="connsiteY57" fmla="*/ 63550 h 2678906"/>
                <a:gd name="connsiteX58" fmla="*/ 2663160 w 2668190"/>
                <a:gd name="connsiteY58" fmla="*/ 59263 h 2678906"/>
                <a:gd name="connsiteX59" fmla="*/ 2556004 w 2668190"/>
                <a:gd name="connsiteY59" fmla="*/ 59263 h 267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68190" h="2678906">
                  <a:moveTo>
                    <a:pt x="2556004" y="59263"/>
                  </a:moveTo>
                  <a:cubicBezTo>
                    <a:pt x="2556004" y="144453"/>
                    <a:pt x="2556004" y="229106"/>
                    <a:pt x="2556004" y="314295"/>
                  </a:cubicBezTo>
                  <a:cubicBezTo>
                    <a:pt x="2556004" y="518428"/>
                    <a:pt x="2556004" y="722025"/>
                    <a:pt x="2556004" y="926158"/>
                  </a:cubicBezTo>
                  <a:cubicBezTo>
                    <a:pt x="2556004" y="1172617"/>
                    <a:pt x="2556004" y="1419612"/>
                    <a:pt x="2556004" y="1666071"/>
                  </a:cubicBezTo>
                  <a:cubicBezTo>
                    <a:pt x="2556004" y="1879312"/>
                    <a:pt x="2556004" y="2092553"/>
                    <a:pt x="2556004" y="2305794"/>
                  </a:cubicBezTo>
                  <a:cubicBezTo>
                    <a:pt x="2556004" y="2375982"/>
                    <a:pt x="2556004" y="2446169"/>
                    <a:pt x="2556004" y="2516356"/>
                  </a:cubicBezTo>
                  <a:cubicBezTo>
                    <a:pt x="2556004" y="2549039"/>
                    <a:pt x="2553325" y="2583329"/>
                    <a:pt x="2556004" y="2616012"/>
                  </a:cubicBezTo>
                  <a:cubicBezTo>
                    <a:pt x="2556004" y="2617619"/>
                    <a:pt x="2556004" y="2618690"/>
                    <a:pt x="2556004" y="2620298"/>
                  </a:cubicBezTo>
                  <a:cubicBezTo>
                    <a:pt x="2573685" y="2602617"/>
                    <a:pt x="2591902" y="2584401"/>
                    <a:pt x="2609582" y="2566720"/>
                  </a:cubicBezTo>
                  <a:cubicBezTo>
                    <a:pt x="2524929" y="2566720"/>
                    <a:pt x="2440276" y="2566720"/>
                    <a:pt x="2355622" y="2566720"/>
                  </a:cubicBezTo>
                  <a:cubicBezTo>
                    <a:pt x="2152561" y="2566720"/>
                    <a:pt x="1948964" y="2566720"/>
                    <a:pt x="1745903" y="2566720"/>
                  </a:cubicBezTo>
                  <a:cubicBezTo>
                    <a:pt x="1501051" y="2566720"/>
                    <a:pt x="1256199" y="2566720"/>
                    <a:pt x="1010811" y="2566720"/>
                  </a:cubicBezTo>
                  <a:cubicBezTo>
                    <a:pt x="798106" y="2566720"/>
                    <a:pt x="585936" y="2566720"/>
                    <a:pt x="373231" y="2566720"/>
                  </a:cubicBezTo>
                  <a:cubicBezTo>
                    <a:pt x="303580" y="2566720"/>
                    <a:pt x="233392" y="2566720"/>
                    <a:pt x="163741" y="2566720"/>
                  </a:cubicBezTo>
                  <a:cubicBezTo>
                    <a:pt x="130522" y="2566720"/>
                    <a:pt x="96768" y="2564041"/>
                    <a:pt x="63550" y="2566720"/>
                  </a:cubicBezTo>
                  <a:cubicBezTo>
                    <a:pt x="61942" y="2566720"/>
                    <a:pt x="60871" y="2566720"/>
                    <a:pt x="59263" y="2566720"/>
                  </a:cubicBezTo>
                  <a:cubicBezTo>
                    <a:pt x="76944" y="2584401"/>
                    <a:pt x="95161" y="2602617"/>
                    <a:pt x="112842" y="2620298"/>
                  </a:cubicBezTo>
                  <a:cubicBezTo>
                    <a:pt x="112842" y="2535109"/>
                    <a:pt x="112842" y="2450455"/>
                    <a:pt x="112842" y="2365266"/>
                  </a:cubicBezTo>
                  <a:cubicBezTo>
                    <a:pt x="112842" y="2161133"/>
                    <a:pt x="112842" y="1957537"/>
                    <a:pt x="112842" y="1753404"/>
                  </a:cubicBezTo>
                  <a:cubicBezTo>
                    <a:pt x="112842" y="1506944"/>
                    <a:pt x="112842" y="1259949"/>
                    <a:pt x="112842" y="1013490"/>
                  </a:cubicBezTo>
                  <a:cubicBezTo>
                    <a:pt x="112842" y="800249"/>
                    <a:pt x="112842" y="587008"/>
                    <a:pt x="112842" y="373767"/>
                  </a:cubicBezTo>
                  <a:cubicBezTo>
                    <a:pt x="112842" y="303580"/>
                    <a:pt x="112842" y="233392"/>
                    <a:pt x="112842" y="163205"/>
                  </a:cubicBezTo>
                  <a:cubicBezTo>
                    <a:pt x="112842" y="130522"/>
                    <a:pt x="115520" y="96232"/>
                    <a:pt x="112842" y="63550"/>
                  </a:cubicBezTo>
                  <a:cubicBezTo>
                    <a:pt x="112842" y="61942"/>
                    <a:pt x="112842" y="60871"/>
                    <a:pt x="112842" y="59263"/>
                  </a:cubicBezTo>
                  <a:cubicBezTo>
                    <a:pt x="95161" y="76944"/>
                    <a:pt x="76944" y="95161"/>
                    <a:pt x="59263" y="112842"/>
                  </a:cubicBezTo>
                  <a:cubicBezTo>
                    <a:pt x="143917" y="112842"/>
                    <a:pt x="228570" y="112842"/>
                    <a:pt x="313224" y="112842"/>
                  </a:cubicBezTo>
                  <a:cubicBezTo>
                    <a:pt x="516285" y="112842"/>
                    <a:pt x="719882" y="112842"/>
                    <a:pt x="922943" y="112842"/>
                  </a:cubicBezTo>
                  <a:cubicBezTo>
                    <a:pt x="1167795" y="112842"/>
                    <a:pt x="1412647" y="112842"/>
                    <a:pt x="1658035" y="112842"/>
                  </a:cubicBezTo>
                  <a:cubicBezTo>
                    <a:pt x="1870740" y="112842"/>
                    <a:pt x="2082909" y="112842"/>
                    <a:pt x="2295615" y="112842"/>
                  </a:cubicBezTo>
                  <a:cubicBezTo>
                    <a:pt x="2398484" y="112842"/>
                    <a:pt x="2502426" y="116592"/>
                    <a:pt x="2605296" y="112842"/>
                  </a:cubicBezTo>
                  <a:cubicBezTo>
                    <a:pt x="2606903" y="112842"/>
                    <a:pt x="2607975" y="112842"/>
                    <a:pt x="2609582" y="112842"/>
                  </a:cubicBezTo>
                  <a:cubicBezTo>
                    <a:pt x="2678698" y="112842"/>
                    <a:pt x="2678698" y="5685"/>
                    <a:pt x="2609582" y="5685"/>
                  </a:cubicBezTo>
                  <a:cubicBezTo>
                    <a:pt x="2524929" y="5685"/>
                    <a:pt x="2440276" y="5685"/>
                    <a:pt x="2355622" y="5685"/>
                  </a:cubicBezTo>
                  <a:cubicBezTo>
                    <a:pt x="2152561" y="5685"/>
                    <a:pt x="1948964" y="5685"/>
                    <a:pt x="1745903" y="5685"/>
                  </a:cubicBezTo>
                  <a:cubicBezTo>
                    <a:pt x="1501051" y="5685"/>
                    <a:pt x="1256199" y="5685"/>
                    <a:pt x="1010811" y="5685"/>
                  </a:cubicBezTo>
                  <a:cubicBezTo>
                    <a:pt x="798106" y="5685"/>
                    <a:pt x="585936" y="5685"/>
                    <a:pt x="373231" y="5685"/>
                  </a:cubicBezTo>
                  <a:cubicBezTo>
                    <a:pt x="270361" y="5685"/>
                    <a:pt x="166420" y="1935"/>
                    <a:pt x="63550" y="5685"/>
                  </a:cubicBezTo>
                  <a:cubicBezTo>
                    <a:pt x="61942" y="5685"/>
                    <a:pt x="60871" y="5685"/>
                    <a:pt x="59263" y="5685"/>
                  </a:cubicBezTo>
                  <a:cubicBezTo>
                    <a:pt x="30331" y="5685"/>
                    <a:pt x="5685" y="30331"/>
                    <a:pt x="5685" y="59263"/>
                  </a:cubicBezTo>
                  <a:cubicBezTo>
                    <a:pt x="5685" y="144453"/>
                    <a:pt x="5685" y="229106"/>
                    <a:pt x="5685" y="314295"/>
                  </a:cubicBezTo>
                  <a:cubicBezTo>
                    <a:pt x="5685" y="518428"/>
                    <a:pt x="5685" y="722025"/>
                    <a:pt x="5685" y="926158"/>
                  </a:cubicBezTo>
                  <a:cubicBezTo>
                    <a:pt x="5685" y="1172617"/>
                    <a:pt x="5685" y="1419612"/>
                    <a:pt x="5685" y="1666071"/>
                  </a:cubicBezTo>
                  <a:cubicBezTo>
                    <a:pt x="5685" y="1879312"/>
                    <a:pt x="5685" y="2092553"/>
                    <a:pt x="5685" y="2305794"/>
                  </a:cubicBezTo>
                  <a:cubicBezTo>
                    <a:pt x="5685" y="2409200"/>
                    <a:pt x="1935" y="2513141"/>
                    <a:pt x="5685" y="2616012"/>
                  </a:cubicBezTo>
                  <a:cubicBezTo>
                    <a:pt x="5685" y="2617619"/>
                    <a:pt x="5685" y="2618690"/>
                    <a:pt x="5685" y="2620298"/>
                  </a:cubicBezTo>
                  <a:cubicBezTo>
                    <a:pt x="5685" y="2649230"/>
                    <a:pt x="30331" y="2673876"/>
                    <a:pt x="59263" y="2673876"/>
                  </a:cubicBezTo>
                  <a:cubicBezTo>
                    <a:pt x="143917" y="2673876"/>
                    <a:pt x="228570" y="2673876"/>
                    <a:pt x="313224" y="2673876"/>
                  </a:cubicBezTo>
                  <a:cubicBezTo>
                    <a:pt x="516285" y="2673876"/>
                    <a:pt x="719882" y="2673876"/>
                    <a:pt x="922943" y="2673876"/>
                  </a:cubicBezTo>
                  <a:cubicBezTo>
                    <a:pt x="1167795" y="2673876"/>
                    <a:pt x="1412647" y="2673876"/>
                    <a:pt x="1658035" y="2673876"/>
                  </a:cubicBezTo>
                  <a:cubicBezTo>
                    <a:pt x="1870740" y="2673876"/>
                    <a:pt x="2082909" y="2673876"/>
                    <a:pt x="2295615" y="2673876"/>
                  </a:cubicBezTo>
                  <a:cubicBezTo>
                    <a:pt x="2398484" y="2673876"/>
                    <a:pt x="2502426" y="2677626"/>
                    <a:pt x="2605296" y="2673876"/>
                  </a:cubicBezTo>
                  <a:cubicBezTo>
                    <a:pt x="2606903" y="2673876"/>
                    <a:pt x="2607975" y="2673876"/>
                    <a:pt x="2609582" y="2673876"/>
                  </a:cubicBezTo>
                  <a:cubicBezTo>
                    <a:pt x="2638515" y="2673876"/>
                    <a:pt x="2663160" y="2649230"/>
                    <a:pt x="2663160" y="2620298"/>
                  </a:cubicBezTo>
                  <a:cubicBezTo>
                    <a:pt x="2663160" y="2535109"/>
                    <a:pt x="2663160" y="2450455"/>
                    <a:pt x="2663160" y="2365266"/>
                  </a:cubicBezTo>
                  <a:cubicBezTo>
                    <a:pt x="2663160" y="2161133"/>
                    <a:pt x="2663160" y="1957537"/>
                    <a:pt x="2663160" y="1753404"/>
                  </a:cubicBezTo>
                  <a:cubicBezTo>
                    <a:pt x="2663160" y="1506944"/>
                    <a:pt x="2663160" y="1259949"/>
                    <a:pt x="2663160" y="1013490"/>
                  </a:cubicBezTo>
                  <a:cubicBezTo>
                    <a:pt x="2663160" y="800249"/>
                    <a:pt x="2663160" y="587008"/>
                    <a:pt x="2663160" y="373767"/>
                  </a:cubicBezTo>
                  <a:cubicBezTo>
                    <a:pt x="2663160" y="270361"/>
                    <a:pt x="2666911" y="166420"/>
                    <a:pt x="2663160" y="63550"/>
                  </a:cubicBezTo>
                  <a:cubicBezTo>
                    <a:pt x="2663160" y="61942"/>
                    <a:pt x="2663160" y="60871"/>
                    <a:pt x="2663160" y="59263"/>
                  </a:cubicBezTo>
                  <a:cubicBezTo>
                    <a:pt x="2663160" y="-9852"/>
                    <a:pt x="2556004" y="-9852"/>
                    <a:pt x="2556004" y="59263"/>
                  </a:cubicBezTo>
                  <a:close/>
                </a:path>
              </a:pathLst>
            </a:custGeom>
            <a:solidFill>
              <a:srgbClr val="000000"/>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D82F63B-BA29-41B8-B3EB-8F5C81426298}"/>
                </a:ext>
              </a:extLst>
            </p:cNvPr>
            <p:cNvSpPr/>
            <p:nvPr/>
          </p:nvSpPr>
          <p:spPr>
            <a:xfrm>
              <a:off x="5251341" y="2489106"/>
              <a:ext cx="112514" cy="1034058"/>
            </a:xfrm>
            <a:custGeom>
              <a:avLst/>
              <a:gdLst>
                <a:gd name="connsiteX0" fmla="*/ 111175 w 112514"/>
                <a:gd name="connsiteY0" fmla="*/ 979542 h 1034057"/>
                <a:gd name="connsiteX1" fmla="*/ 111175 w 112514"/>
                <a:gd name="connsiteY1" fmla="*/ 667717 h 1034057"/>
                <a:gd name="connsiteX2" fmla="*/ 111175 w 112514"/>
                <a:gd name="connsiteY2" fmla="*/ 170512 h 1034057"/>
                <a:gd name="connsiteX3" fmla="*/ 111175 w 112514"/>
                <a:gd name="connsiteY3" fmla="*/ 55855 h 1034057"/>
                <a:gd name="connsiteX4" fmla="*/ 4018 w 112514"/>
                <a:gd name="connsiteY4" fmla="*/ 55855 h 1034057"/>
                <a:gd name="connsiteX5" fmla="*/ 4018 w 112514"/>
                <a:gd name="connsiteY5" fmla="*/ 367680 h 1034057"/>
                <a:gd name="connsiteX6" fmla="*/ 4018 w 112514"/>
                <a:gd name="connsiteY6" fmla="*/ 864885 h 1034057"/>
                <a:gd name="connsiteX7" fmla="*/ 4018 w 112514"/>
                <a:gd name="connsiteY7" fmla="*/ 979542 h 1034057"/>
                <a:gd name="connsiteX8" fmla="*/ 111175 w 112514"/>
                <a:gd name="connsiteY8" fmla="*/ 979542 h 1034057"/>
                <a:gd name="connsiteX9" fmla="*/ 111175 w 112514"/>
                <a:gd name="connsiteY9" fmla="*/ 979542 h 10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14" h="1034057">
                  <a:moveTo>
                    <a:pt x="111175" y="979542"/>
                  </a:moveTo>
                  <a:cubicBezTo>
                    <a:pt x="111175" y="875601"/>
                    <a:pt x="111175" y="771659"/>
                    <a:pt x="111175" y="667717"/>
                  </a:cubicBezTo>
                  <a:cubicBezTo>
                    <a:pt x="111175" y="502161"/>
                    <a:pt x="111175" y="336069"/>
                    <a:pt x="111175" y="170512"/>
                  </a:cubicBezTo>
                  <a:cubicBezTo>
                    <a:pt x="111175" y="132472"/>
                    <a:pt x="111175" y="94431"/>
                    <a:pt x="111175" y="55855"/>
                  </a:cubicBezTo>
                  <a:cubicBezTo>
                    <a:pt x="111175" y="-13261"/>
                    <a:pt x="4018" y="-13261"/>
                    <a:pt x="4018" y="55855"/>
                  </a:cubicBezTo>
                  <a:cubicBezTo>
                    <a:pt x="4018" y="159797"/>
                    <a:pt x="4018" y="263738"/>
                    <a:pt x="4018" y="367680"/>
                  </a:cubicBezTo>
                  <a:cubicBezTo>
                    <a:pt x="4018" y="533236"/>
                    <a:pt x="4018" y="699328"/>
                    <a:pt x="4018" y="864885"/>
                  </a:cubicBezTo>
                  <a:cubicBezTo>
                    <a:pt x="4018" y="902925"/>
                    <a:pt x="4018" y="940966"/>
                    <a:pt x="4018" y="979542"/>
                  </a:cubicBezTo>
                  <a:cubicBezTo>
                    <a:pt x="4018" y="1048658"/>
                    <a:pt x="111175" y="1048658"/>
                    <a:pt x="111175" y="979542"/>
                  </a:cubicBezTo>
                  <a:lnTo>
                    <a:pt x="111175" y="979542"/>
                  </a:lnTo>
                  <a:close/>
                </a:path>
              </a:pathLst>
            </a:custGeom>
            <a:solidFill>
              <a:srgbClr val="000000"/>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232D195-7BB3-4212-A887-CD80BD2E380C}"/>
                </a:ext>
              </a:extLst>
            </p:cNvPr>
            <p:cNvSpPr/>
            <p:nvPr/>
          </p:nvSpPr>
          <p:spPr>
            <a:xfrm>
              <a:off x="4763184" y="467767"/>
              <a:ext cx="2662833" cy="1693069"/>
            </a:xfrm>
            <a:custGeom>
              <a:avLst/>
              <a:gdLst>
                <a:gd name="connsiteX0" fmla="*/ 2554397 w 2662832"/>
                <a:gd name="connsiteY0" fmla="*/ 241608 h 1693068"/>
                <a:gd name="connsiteX1" fmla="*/ 2554397 w 2662832"/>
                <a:gd name="connsiteY1" fmla="*/ 715774 h 1693068"/>
                <a:gd name="connsiteX2" fmla="*/ 2554397 w 2662832"/>
                <a:gd name="connsiteY2" fmla="*/ 1465332 h 1693068"/>
                <a:gd name="connsiteX3" fmla="*/ 2554397 w 2662832"/>
                <a:gd name="connsiteY3" fmla="*/ 1638389 h 1693068"/>
                <a:gd name="connsiteX4" fmla="*/ 2607976 w 2662832"/>
                <a:gd name="connsiteY4" fmla="*/ 1584811 h 1693068"/>
                <a:gd name="connsiteX5" fmla="*/ 2354015 w 2662832"/>
                <a:gd name="connsiteY5" fmla="*/ 1584811 h 1693068"/>
                <a:gd name="connsiteX6" fmla="*/ 1744296 w 2662832"/>
                <a:gd name="connsiteY6" fmla="*/ 1584811 h 1693068"/>
                <a:gd name="connsiteX7" fmla="*/ 1009204 w 2662832"/>
                <a:gd name="connsiteY7" fmla="*/ 1584811 h 1693068"/>
                <a:gd name="connsiteX8" fmla="*/ 371625 w 2662832"/>
                <a:gd name="connsiteY8" fmla="*/ 1584811 h 1693068"/>
                <a:gd name="connsiteX9" fmla="*/ 162134 w 2662832"/>
                <a:gd name="connsiteY9" fmla="*/ 1584811 h 1693068"/>
                <a:gd name="connsiteX10" fmla="*/ 61943 w 2662832"/>
                <a:gd name="connsiteY10" fmla="*/ 1584811 h 1693068"/>
                <a:gd name="connsiteX11" fmla="*/ 57657 w 2662832"/>
                <a:gd name="connsiteY11" fmla="*/ 1584811 h 1693068"/>
                <a:gd name="connsiteX12" fmla="*/ 111235 w 2662832"/>
                <a:gd name="connsiteY12" fmla="*/ 1638389 h 1693068"/>
                <a:gd name="connsiteX13" fmla="*/ 111235 w 2662832"/>
                <a:gd name="connsiteY13" fmla="*/ 1392466 h 1693068"/>
                <a:gd name="connsiteX14" fmla="*/ 111235 w 2662832"/>
                <a:gd name="connsiteY14" fmla="*/ 867936 h 1693068"/>
                <a:gd name="connsiteX15" fmla="*/ 111235 w 2662832"/>
                <a:gd name="connsiteY15" fmla="*/ 384661 h 1693068"/>
                <a:gd name="connsiteX16" fmla="*/ 111235 w 2662832"/>
                <a:gd name="connsiteY16" fmla="*/ 258753 h 1693068"/>
                <a:gd name="connsiteX17" fmla="*/ 199639 w 2662832"/>
                <a:gd name="connsiteY17" fmla="*/ 118914 h 1693068"/>
                <a:gd name="connsiteX18" fmla="*/ 276791 w 2662832"/>
                <a:gd name="connsiteY18" fmla="*/ 111413 h 1693068"/>
                <a:gd name="connsiteX19" fmla="*/ 390377 w 2662832"/>
                <a:gd name="connsiteY19" fmla="*/ 111413 h 1693068"/>
                <a:gd name="connsiteX20" fmla="*/ 798106 w 2662832"/>
                <a:gd name="connsiteY20" fmla="*/ 111413 h 1693068"/>
                <a:gd name="connsiteX21" fmla="*/ 1336567 w 2662832"/>
                <a:gd name="connsiteY21" fmla="*/ 111413 h 1693068"/>
                <a:gd name="connsiteX22" fmla="*/ 1874491 w 2662832"/>
                <a:gd name="connsiteY22" fmla="*/ 111413 h 1693068"/>
                <a:gd name="connsiteX23" fmla="*/ 2280613 w 2662832"/>
                <a:gd name="connsiteY23" fmla="*/ 111413 h 1693068"/>
                <a:gd name="connsiteX24" fmla="*/ 2393127 w 2662832"/>
                <a:gd name="connsiteY24" fmla="*/ 111413 h 1693068"/>
                <a:gd name="connsiteX25" fmla="*/ 2475638 w 2662832"/>
                <a:gd name="connsiteY25" fmla="*/ 121593 h 1693068"/>
                <a:gd name="connsiteX26" fmla="*/ 2554397 w 2662832"/>
                <a:gd name="connsiteY26" fmla="*/ 241608 h 1693068"/>
                <a:gd name="connsiteX27" fmla="*/ 2661554 w 2662832"/>
                <a:gd name="connsiteY27" fmla="*/ 241608 h 1693068"/>
                <a:gd name="connsiteX28" fmla="*/ 2424203 w 2662832"/>
                <a:gd name="connsiteY28" fmla="*/ 4256 h 1693068"/>
                <a:gd name="connsiteX29" fmla="*/ 2364195 w 2662832"/>
                <a:gd name="connsiteY29" fmla="*/ 4256 h 1693068"/>
                <a:gd name="connsiteX30" fmla="*/ 2022902 w 2662832"/>
                <a:gd name="connsiteY30" fmla="*/ 4256 h 1693068"/>
                <a:gd name="connsiteX31" fmla="*/ 1499444 w 2662832"/>
                <a:gd name="connsiteY31" fmla="*/ 4256 h 1693068"/>
                <a:gd name="connsiteX32" fmla="*/ 937945 w 2662832"/>
                <a:gd name="connsiteY32" fmla="*/ 4256 h 1693068"/>
                <a:gd name="connsiteX33" fmla="*/ 472887 w 2662832"/>
                <a:gd name="connsiteY33" fmla="*/ 4256 h 1693068"/>
                <a:gd name="connsiteX34" fmla="*/ 247859 w 2662832"/>
                <a:gd name="connsiteY34" fmla="*/ 4256 h 1693068"/>
                <a:gd name="connsiteX35" fmla="*/ 15866 w 2662832"/>
                <a:gd name="connsiteY35" fmla="*/ 169813 h 1693068"/>
                <a:gd name="connsiteX36" fmla="*/ 4079 w 2662832"/>
                <a:gd name="connsiteY36" fmla="*/ 291971 h 1693068"/>
                <a:gd name="connsiteX37" fmla="*/ 4079 w 2662832"/>
                <a:gd name="connsiteY37" fmla="*/ 708273 h 1693068"/>
                <a:gd name="connsiteX38" fmla="*/ 4079 w 2662832"/>
                <a:gd name="connsiteY38" fmla="*/ 1263343 h 1693068"/>
                <a:gd name="connsiteX39" fmla="*/ 4079 w 2662832"/>
                <a:gd name="connsiteY39" fmla="*/ 1620709 h 1693068"/>
                <a:gd name="connsiteX40" fmla="*/ 4079 w 2662832"/>
                <a:gd name="connsiteY40" fmla="*/ 1638389 h 1693068"/>
                <a:gd name="connsiteX41" fmla="*/ 57657 w 2662832"/>
                <a:gd name="connsiteY41" fmla="*/ 1691968 h 1693068"/>
                <a:gd name="connsiteX42" fmla="*/ 311617 w 2662832"/>
                <a:gd name="connsiteY42" fmla="*/ 1691968 h 1693068"/>
                <a:gd name="connsiteX43" fmla="*/ 921336 w 2662832"/>
                <a:gd name="connsiteY43" fmla="*/ 1691968 h 1693068"/>
                <a:gd name="connsiteX44" fmla="*/ 1656428 w 2662832"/>
                <a:gd name="connsiteY44" fmla="*/ 1691968 h 1693068"/>
                <a:gd name="connsiteX45" fmla="*/ 2294008 w 2662832"/>
                <a:gd name="connsiteY45" fmla="*/ 1691968 h 1693068"/>
                <a:gd name="connsiteX46" fmla="*/ 2603689 w 2662832"/>
                <a:gd name="connsiteY46" fmla="*/ 1691968 h 1693068"/>
                <a:gd name="connsiteX47" fmla="*/ 2607976 w 2662832"/>
                <a:gd name="connsiteY47" fmla="*/ 1691968 h 1693068"/>
                <a:gd name="connsiteX48" fmla="*/ 2661554 w 2662832"/>
                <a:gd name="connsiteY48" fmla="*/ 1638389 h 1693068"/>
                <a:gd name="connsiteX49" fmla="*/ 2661554 w 2662832"/>
                <a:gd name="connsiteY49" fmla="*/ 1164223 h 1693068"/>
                <a:gd name="connsiteX50" fmla="*/ 2661554 w 2662832"/>
                <a:gd name="connsiteY50" fmla="*/ 414665 h 1693068"/>
                <a:gd name="connsiteX51" fmla="*/ 2661554 w 2662832"/>
                <a:gd name="connsiteY51" fmla="*/ 241608 h 1693068"/>
                <a:gd name="connsiteX52" fmla="*/ 2554397 w 2662832"/>
                <a:gd name="connsiteY52" fmla="*/ 241608 h 169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662832" h="1693068">
                  <a:moveTo>
                    <a:pt x="2554397" y="241608"/>
                  </a:moveTo>
                  <a:cubicBezTo>
                    <a:pt x="2554397" y="399663"/>
                    <a:pt x="2554397" y="557719"/>
                    <a:pt x="2554397" y="715774"/>
                  </a:cubicBezTo>
                  <a:cubicBezTo>
                    <a:pt x="2554397" y="965448"/>
                    <a:pt x="2554397" y="1215658"/>
                    <a:pt x="2554397" y="1465332"/>
                  </a:cubicBezTo>
                  <a:cubicBezTo>
                    <a:pt x="2554397" y="1523196"/>
                    <a:pt x="2554397" y="1580525"/>
                    <a:pt x="2554397" y="1638389"/>
                  </a:cubicBezTo>
                  <a:cubicBezTo>
                    <a:pt x="2572078" y="1620709"/>
                    <a:pt x="2590295" y="1602492"/>
                    <a:pt x="2607976" y="1584811"/>
                  </a:cubicBezTo>
                  <a:cubicBezTo>
                    <a:pt x="2523322" y="1584811"/>
                    <a:pt x="2438669" y="1584811"/>
                    <a:pt x="2354015" y="1584811"/>
                  </a:cubicBezTo>
                  <a:cubicBezTo>
                    <a:pt x="2150954" y="1584811"/>
                    <a:pt x="1947357" y="1584811"/>
                    <a:pt x="1744296" y="1584811"/>
                  </a:cubicBezTo>
                  <a:cubicBezTo>
                    <a:pt x="1499444" y="1584811"/>
                    <a:pt x="1254592" y="1584811"/>
                    <a:pt x="1009204" y="1584811"/>
                  </a:cubicBezTo>
                  <a:cubicBezTo>
                    <a:pt x="796499" y="1584811"/>
                    <a:pt x="584330" y="1584811"/>
                    <a:pt x="371625" y="1584811"/>
                  </a:cubicBezTo>
                  <a:cubicBezTo>
                    <a:pt x="301973" y="1584811"/>
                    <a:pt x="231786" y="1584811"/>
                    <a:pt x="162134" y="1584811"/>
                  </a:cubicBezTo>
                  <a:cubicBezTo>
                    <a:pt x="128916" y="1584811"/>
                    <a:pt x="95161" y="1582132"/>
                    <a:pt x="61943" y="1584811"/>
                  </a:cubicBezTo>
                  <a:cubicBezTo>
                    <a:pt x="60336" y="1584811"/>
                    <a:pt x="59264" y="1584811"/>
                    <a:pt x="57657" y="1584811"/>
                  </a:cubicBezTo>
                  <a:cubicBezTo>
                    <a:pt x="75337" y="1602492"/>
                    <a:pt x="93554" y="1620709"/>
                    <a:pt x="111235" y="1638389"/>
                  </a:cubicBezTo>
                  <a:cubicBezTo>
                    <a:pt x="111235" y="1556415"/>
                    <a:pt x="111235" y="1474440"/>
                    <a:pt x="111235" y="1392466"/>
                  </a:cubicBezTo>
                  <a:cubicBezTo>
                    <a:pt x="111235" y="1217801"/>
                    <a:pt x="111235" y="1042601"/>
                    <a:pt x="111235" y="867936"/>
                  </a:cubicBezTo>
                  <a:cubicBezTo>
                    <a:pt x="111235" y="706666"/>
                    <a:pt x="111235" y="545931"/>
                    <a:pt x="111235" y="384661"/>
                  </a:cubicBezTo>
                  <a:cubicBezTo>
                    <a:pt x="111235" y="342870"/>
                    <a:pt x="111235" y="300544"/>
                    <a:pt x="111235" y="258753"/>
                  </a:cubicBezTo>
                  <a:cubicBezTo>
                    <a:pt x="111235" y="197674"/>
                    <a:pt x="137488" y="140345"/>
                    <a:pt x="199639" y="118914"/>
                  </a:cubicBezTo>
                  <a:cubicBezTo>
                    <a:pt x="224821" y="109805"/>
                    <a:pt x="250538" y="111413"/>
                    <a:pt x="276791" y="111413"/>
                  </a:cubicBezTo>
                  <a:cubicBezTo>
                    <a:pt x="314832" y="111413"/>
                    <a:pt x="352872" y="111413"/>
                    <a:pt x="390377" y="111413"/>
                  </a:cubicBezTo>
                  <a:cubicBezTo>
                    <a:pt x="526465" y="111413"/>
                    <a:pt x="662554" y="111413"/>
                    <a:pt x="798106" y="111413"/>
                  </a:cubicBezTo>
                  <a:cubicBezTo>
                    <a:pt x="977593" y="111413"/>
                    <a:pt x="1157080" y="111413"/>
                    <a:pt x="1336567" y="111413"/>
                  </a:cubicBezTo>
                  <a:cubicBezTo>
                    <a:pt x="1516053" y="111413"/>
                    <a:pt x="1695004" y="111413"/>
                    <a:pt x="1874491" y="111413"/>
                  </a:cubicBezTo>
                  <a:cubicBezTo>
                    <a:pt x="2010044" y="111413"/>
                    <a:pt x="2145060" y="111413"/>
                    <a:pt x="2280613" y="111413"/>
                  </a:cubicBezTo>
                  <a:cubicBezTo>
                    <a:pt x="2318118" y="111413"/>
                    <a:pt x="2355623" y="111413"/>
                    <a:pt x="2393127" y="111413"/>
                  </a:cubicBezTo>
                  <a:cubicBezTo>
                    <a:pt x="2421524" y="111413"/>
                    <a:pt x="2448848" y="109805"/>
                    <a:pt x="2475638" y="121593"/>
                  </a:cubicBezTo>
                  <a:cubicBezTo>
                    <a:pt x="2523322" y="142488"/>
                    <a:pt x="2553326" y="190173"/>
                    <a:pt x="2554397" y="241608"/>
                  </a:cubicBezTo>
                  <a:cubicBezTo>
                    <a:pt x="2556005" y="310723"/>
                    <a:pt x="2663161" y="310723"/>
                    <a:pt x="2661554" y="241608"/>
                  </a:cubicBezTo>
                  <a:cubicBezTo>
                    <a:pt x="2658875" y="111413"/>
                    <a:pt x="2554933" y="5864"/>
                    <a:pt x="2424203" y="4256"/>
                  </a:cubicBezTo>
                  <a:cubicBezTo>
                    <a:pt x="2404379" y="3721"/>
                    <a:pt x="2384019" y="4256"/>
                    <a:pt x="2364195" y="4256"/>
                  </a:cubicBezTo>
                  <a:cubicBezTo>
                    <a:pt x="2250609" y="4256"/>
                    <a:pt x="2136488" y="4256"/>
                    <a:pt x="2022902" y="4256"/>
                  </a:cubicBezTo>
                  <a:cubicBezTo>
                    <a:pt x="1848238" y="4256"/>
                    <a:pt x="1674109" y="4256"/>
                    <a:pt x="1499444" y="4256"/>
                  </a:cubicBezTo>
                  <a:cubicBezTo>
                    <a:pt x="1312457" y="4256"/>
                    <a:pt x="1124933" y="4256"/>
                    <a:pt x="937945" y="4256"/>
                  </a:cubicBezTo>
                  <a:cubicBezTo>
                    <a:pt x="783105" y="4256"/>
                    <a:pt x="627728" y="4256"/>
                    <a:pt x="472887" y="4256"/>
                  </a:cubicBezTo>
                  <a:cubicBezTo>
                    <a:pt x="397878" y="4256"/>
                    <a:pt x="322868" y="3721"/>
                    <a:pt x="247859" y="4256"/>
                  </a:cubicBezTo>
                  <a:cubicBezTo>
                    <a:pt x="142846" y="4792"/>
                    <a:pt x="50156" y="70158"/>
                    <a:pt x="15866" y="169813"/>
                  </a:cubicBezTo>
                  <a:cubicBezTo>
                    <a:pt x="2471" y="209461"/>
                    <a:pt x="4079" y="250716"/>
                    <a:pt x="4079" y="291971"/>
                  </a:cubicBezTo>
                  <a:cubicBezTo>
                    <a:pt x="4079" y="430738"/>
                    <a:pt x="4079" y="569506"/>
                    <a:pt x="4079" y="708273"/>
                  </a:cubicBezTo>
                  <a:cubicBezTo>
                    <a:pt x="4079" y="893118"/>
                    <a:pt x="4079" y="1078498"/>
                    <a:pt x="4079" y="1263343"/>
                  </a:cubicBezTo>
                  <a:cubicBezTo>
                    <a:pt x="4079" y="1382286"/>
                    <a:pt x="4079" y="1501229"/>
                    <a:pt x="4079" y="1620709"/>
                  </a:cubicBezTo>
                  <a:cubicBezTo>
                    <a:pt x="4079" y="1626602"/>
                    <a:pt x="4079" y="1632496"/>
                    <a:pt x="4079" y="1638389"/>
                  </a:cubicBezTo>
                  <a:cubicBezTo>
                    <a:pt x="4079" y="1667322"/>
                    <a:pt x="28725" y="1691968"/>
                    <a:pt x="57657" y="1691968"/>
                  </a:cubicBezTo>
                  <a:cubicBezTo>
                    <a:pt x="142310" y="1691968"/>
                    <a:pt x="226964" y="1691968"/>
                    <a:pt x="311617" y="1691968"/>
                  </a:cubicBezTo>
                  <a:cubicBezTo>
                    <a:pt x="514678" y="1691968"/>
                    <a:pt x="718275" y="1691968"/>
                    <a:pt x="921336" y="1691968"/>
                  </a:cubicBezTo>
                  <a:cubicBezTo>
                    <a:pt x="1166188" y="1691968"/>
                    <a:pt x="1411040" y="1691968"/>
                    <a:pt x="1656428" y="1691968"/>
                  </a:cubicBezTo>
                  <a:cubicBezTo>
                    <a:pt x="1869133" y="1691968"/>
                    <a:pt x="2081303" y="1691968"/>
                    <a:pt x="2294008" y="1691968"/>
                  </a:cubicBezTo>
                  <a:cubicBezTo>
                    <a:pt x="2396878" y="1691968"/>
                    <a:pt x="2500819" y="1695718"/>
                    <a:pt x="2603689" y="1691968"/>
                  </a:cubicBezTo>
                  <a:cubicBezTo>
                    <a:pt x="2605297" y="1691968"/>
                    <a:pt x="2606368" y="1691968"/>
                    <a:pt x="2607976" y="1691968"/>
                  </a:cubicBezTo>
                  <a:cubicBezTo>
                    <a:pt x="2636908" y="1691968"/>
                    <a:pt x="2661554" y="1667322"/>
                    <a:pt x="2661554" y="1638389"/>
                  </a:cubicBezTo>
                  <a:cubicBezTo>
                    <a:pt x="2661554" y="1480334"/>
                    <a:pt x="2661554" y="1322278"/>
                    <a:pt x="2661554" y="1164223"/>
                  </a:cubicBezTo>
                  <a:cubicBezTo>
                    <a:pt x="2661554" y="914549"/>
                    <a:pt x="2661554" y="664339"/>
                    <a:pt x="2661554" y="414665"/>
                  </a:cubicBezTo>
                  <a:cubicBezTo>
                    <a:pt x="2661554" y="356801"/>
                    <a:pt x="2661554" y="299472"/>
                    <a:pt x="2661554" y="241608"/>
                  </a:cubicBezTo>
                  <a:cubicBezTo>
                    <a:pt x="2661554" y="172492"/>
                    <a:pt x="2554397" y="172492"/>
                    <a:pt x="2554397" y="241608"/>
                  </a:cubicBezTo>
                  <a:close/>
                </a:path>
              </a:pathLst>
            </a:custGeom>
            <a:solidFill>
              <a:srgbClr val="000000"/>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92CBE8D-A894-44BE-B37D-3A128A1BB59D}"/>
                </a:ext>
              </a:extLst>
            </p:cNvPr>
            <p:cNvSpPr/>
            <p:nvPr/>
          </p:nvSpPr>
          <p:spPr>
            <a:xfrm>
              <a:off x="5251341" y="896764"/>
              <a:ext cx="112514" cy="825103"/>
            </a:xfrm>
            <a:custGeom>
              <a:avLst/>
              <a:gdLst>
                <a:gd name="connsiteX0" fmla="*/ 111175 w 112514"/>
                <a:gd name="connsiteY0" fmla="*/ 773802 h 825103"/>
                <a:gd name="connsiteX1" fmla="*/ 111175 w 112514"/>
                <a:gd name="connsiteY1" fmla="*/ 144259 h 825103"/>
                <a:gd name="connsiteX2" fmla="*/ 111175 w 112514"/>
                <a:gd name="connsiteY2" fmla="*/ 55855 h 825103"/>
                <a:gd name="connsiteX3" fmla="*/ 4018 w 112514"/>
                <a:gd name="connsiteY3" fmla="*/ 55855 h 825103"/>
                <a:gd name="connsiteX4" fmla="*/ 4018 w 112514"/>
                <a:gd name="connsiteY4" fmla="*/ 685398 h 825103"/>
                <a:gd name="connsiteX5" fmla="*/ 4018 w 112514"/>
                <a:gd name="connsiteY5" fmla="*/ 773802 h 825103"/>
                <a:gd name="connsiteX6" fmla="*/ 111175 w 112514"/>
                <a:gd name="connsiteY6" fmla="*/ 773802 h 825103"/>
                <a:gd name="connsiteX7" fmla="*/ 111175 w 112514"/>
                <a:gd name="connsiteY7" fmla="*/ 773802 h 82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14" h="825103">
                  <a:moveTo>
                    <a:pt x="111175" y="773802"/>
                  </a:moveTo>
                  <a:cubicBezTo>
                    <a:pt x="111175" y="563776"/>
                    <a:pt x="111175" y="353750"/>
                    <a:pt x="111175" y="144259"/>
                  </a:cubicBezTo>
                  <a:cubicBezTo>
                    <a:pt x="111175" y="114791"/>
                    <a:pt x="111175" y="85323"/>
                    <a:pt x="111175" y="55855"/>
                  </a:cubicBezTo>
                  <a:cubicBezTo>
                    <a:pt x="111175" y="-13261"/>
                    <a:pt x="4018" y="-13261"/>
                    <a:pt x="4018" y="55855"/>
                  </a:cubicBezTo>
                  <a:cubicBezTo>
                    <a:pt x="4018" y="265881"/>
                    <a:pt x="4018" y="475908"/>
                    <a:pt x="4018" y="685398"/>
                  </a:cubicBezTo>
                  <a:cubicBezTo>
                    <a:pt x="4018" y="714866"/>
                    <a:pt x="4018" y="744334"/>
                    <a:pt x="4018" y="773802"/>
                  </a:cubicBezTo>
                  <a:cubicBezTo>
                    <a:pt x="4018" y="842918"/>
                    <a:pt x="111175" y="842918"/>
                    <a:pt x="111175" y="773802"/>
                  </a:cubicBezTo>
                  <a:lnTo>
                    <a:pt x="111175" y="773802"/>
                  </a:lnTo>
                  <a:close/>
                </a:path>
              </a:pathLst>
            </a:custGeom>
            <a:solidFill>
              <a:srgbClr val="000000"/>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777045B-5761-479E-84BF-A87879CD842F}"/>
                </a:ext>
              </a:extLst>
            </p:cNvPr>
            <p:cNvSpPr/>
            <p:nvPr/>
          </p:nvSpPr>
          <p:spPr>
            <a:xfrm>
              <a:off x="5132695"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70" y="297091"/>
                    <a:pt x="114627" y="299770"/>
                    <a:pt x="111413" y="292269"/>
                  </a:cubicBezTo>
                  <a:cubicBezTo>
                    <a:pt x="109270"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3"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2BAC419-0528-45C6-9885-7D13EC051BA2}"/>
                </a:ext>
              </a:extLst>
            </p:cNvPr>
            <p:cNvSpPr/>
            <p:nvPr/>
          </p:nvSpPr>
          <p:spPr>
            <a:xfrm>
              <a:off x="6670387"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69" y="297091"/>
                    <a:pt x="114627" y="299770"/>
                    <a:pt x="111413" y="292269"/>
                  </a:cubicBezTo>
                  <a:cubicBezTo>
                    <a:pt x="109269"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2"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grpSp>
      <p:sp>
        <p:nvSpPr>
          <p:cNvPr id="142" name="Arrow: Right 141">
            <a:extLst>
              <a:ext uri="{FF2B5EF4-FFF2-40B4-BE49-F238E27FC236}">
                <a16:creationId xmlns:a16="http://schemas.microsoft.com/office/drawing/2014/main" id="{DAA93793-28B0-4130-BDCF-2273ED72D919}"/>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p:spTree>
    <p:extLst>
      <p:ext uri="{BB962C8B-B14F-4D97-AF65-F5344CB8AC3E}">
        <p14:creationId xmlns:p14="http://schemas.microsoft.com/office/powerpoint/2010/main" val="2128258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22</a:t>
            </a:fld>
            <a:endParaRPr lang="en-US"/>
          </a:p>
        </p:txBody>
      </p:sp>
      <p:sp>
        <p:nvSpPr>
          <p:cNvPr id="82" name="Arrow: Right 81">
            <a:extLst>
              <a:ext uri="{FF2B5EF4-FFF2-40B4-BE49-F238E27FC236}">
                <a16:creationId xmlns:a16="http://schemas.microsoft.com/office/drawing/2014/main" id="{1B68974D-DBB3-47DF-BC11-ED3FBA54674F}"/>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543BC1-C969-45ED-8CB1-26A054433841}"/>
                  </a:ext>
                </a:extLst>
              </p:cNvPr>
              <p:cNvSpPr txBox="1"/>
              <p:nvPr/>
            </p:nvSpPr>
            <p:spPr>
              <a:xfrm>
                <a:off x="1069384" y="3492964"/>
                <a:ext cx="359771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r>
                        <a:rPr lang="en-US" sz="3600" b="0" i="1" smtClean="0">
                          <a:latin typeface="Cambria Math" panose="02040503050406030204" pitchFamily="18" charset="0"/>
                        </a:rPr>
                        <m:t>+2+</m:t>
                      </m:r>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+6</m:t>
                      </m:r>
                    </m:oMath>
                  </m:oMathPara>
                </a14:m>
                <a:endParaRPr lang="en-US" sz="3600" dirty="0"/>
              </a:p>
            </p:txBody>
          </p:sp>
        </mc:Choice>
        <mc:Fallback xmlns="">
          <p:sp>
            <p:nvSpPr>
              <p:cNvPr id="9" name="TextBox 8">
                <a:extLst>
                  <a:ext uri="{FF2B5EF4-FFF2-40B4-BE49-F238E27FC236}">
                    <a16:creationId xmlns:a16="http://schemas.microsoft.com/office/drawing/2014/main" id="{B7543BC1-C969-45ED-8CB1-26A054433841}"/>
                  </a:ext>
                </a:extLst>
              </p:cNvPr>
              <p:cNvSpPr txBox="1">
                <a:spLocks noRot="1" noChangeAspect="1" noMove="1" noResize="1" noEditPoints="1" noAdjustHandles="1" noChangeArrowheads="1" noChangeShapeType="1" noTextEdit="1"/>
              </p:cNvSpPr>
              <p:nvPr/>
            </p:nvSpPr>
            <p:spPr>
              <a:xfrm>
                <a:off x="1069384" y="3492964"/>
                <a:ext cx="3597716"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28EDA05E-F41A-47D3-A1BE-DB8444F25AB1}"/>
                  </a:ext>
                </a:extLst>
              </p:cNvPr>
              <p:cNvSpPr txBox="1"/>
              <p:nvPr/>
            </p:nvSpPr>
            <p:spPr>
              <a:xfrm>
                <a:off x="7836158" y="3492964"/>
                <a:ext cx="1174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+8</m:t>
                      </m:r>
                    </m:oMath>
                  </m:oMathPara>
                </a14:m>
                <a:endParaRPr lang="en-US" sz="3600" dirty="0"/>
              </a:p>
            </p:txBody>
          </p:sp>
        </mc:Choice>
        <mc:Fallback xmlns="">
          <p:sp>
            <p:nvSpPr>
              <p:cNvPr id="126" name="TextBox 125">
                <a:extLst>
                  <a:ext uri="{FF2B5EF4-FFF2-40B4-BE49-F238E27FC236}">
                    <a16:creationId xmlns:a16="http://schemas.microsoft.com/office/drawing/2014/main" id="{28EDA05E-F41A-47D3-A1BE-DB8444F25AB1}"/>
                  </a:ext>
                </a:extLst>
              </p:cNvPr>
              <p:cNvSpPr txBox="1">
                <a:spLocks noRot="1" noChangeAspect="1" noMove="1" noResize="1" noEditPoints="1" noAdjustHandles="1" noChangeArrowheads="1" noChangeShapeType="1" noTextEdit="1"/>
              </p:cNvSpPr>
              <p:nvPr/>
            </p:nvSpPr>
            <p:spPr>
              <a:xfrm>
                <a:off x="7836158" y="3492964"/>
                <a:ext cx="1174872"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6546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is slow</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23</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What is a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58016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Requirements for Partial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412794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eliminating function call overhead in the generated code, which is important for output code performance</a:t>
            </a:r>
          </a:p>
          <a:p>
            <a:pPr>
              <a:lnSpc>
                <a:spcPct val="100000"/>
              </a:lnSpc>
            </a:pPr>
            <a:endParaRPr lang="en-US" dirty="0"/>
          </a:p>
          <a:p>
            <a:pPr>
              <a:lnSpc>
                <a:spcPct val="100000"/>
              </a:lnSpc>
            </a:pPr>
            <a:r>
              <a:rPr lang="en-US" dirty="0"/>
              <a:t>Example: ((</a:t>
            </a:r>
            <a:r>
              <a:rPr lang="el-GR" dirty="0"/>
              <a:t>λ</a:t>
            </a:r>
            <a:r>
              <a:rPr lang="en-US" dirty="0"/>
              <a:t> x. x + 5) 2) ⇝ 2 + 5</a:t>
            </a:r>
          </a:p>
          <a:p>
            <a:pPr>
              <a:lnSpc>
                <a:spcPct val="100000"/>
              </a:lnSpc>
            </a:pPr>
            <a:endParaRPr lang="en-US" dirty="0"/>
          </a:p>
          <a:p>
            <a:pPr>
              <a:lnSpc>
                <a:spcPct val="100000"/>
              </a:lnSpc>
            </a:pPr>
            <a:r>
              <a:rPr lang="en-US" dirty="0"/>
              <a:t>Achieving termination is interesting</a:t>
            </a:r>
          </a:p>
          <a:p>
            <a:pPr>
              <a:lnSpc>
                <a:spcPct val="100000"/>
              </a:lnSpc>
            </a:pPr>
            <a:r>
              <a:rPr lang="en-US" dirty="0"/>
              <a:t>Handling binders is interesting</a:t>
            </a:r>
          </a:p>
          <a:p>
            <a:pPr>
              <a:lnSpc>
                <a:spcPct val="100000"/>
              </a:lnSpc>
            </a:pPr>
            <a:r>
              <a:rPr lang="en-US" dirty="0"/>
              <a:t>Efficiency is interesting</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49047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l-GR" dirty="0" err="1"/>
              <a:t>ιδ</a:t>
            </a:r>
            <a:r>
              <a:rPr lang="el-GR" dirty="0"/>
              <a:t>-</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precomputation and eliminating function call overhead</a:t>
            </a:r>
          </a:p>
          <a:p>
            <a:pPr>
              <a:lnSpc>
                <a:spcPct val="100000"/>
              </a:lnSpc>
            </a:pPr>
            <a:r>
              <a:rPr lang="en-US" dirty="0"/>
              <a:t>Arithmetic simplification necessary for getting right </a:t>
            </a:r>
            <a:r>
              <a:rPr lang="en-US" dirty="0" err="1"/>
              <a:t>asymptotics</a:t>
            </a:r>
            <a:r>
              <a:rPr lang="en-US" dirty="0"/>
              <a:t> of generated lines of code in fiat-crypto (quadratic vs. quartic)</a:t>
            </a:r>
          </a:p>
          <a:p>
            <a:pPr>
              <a:lnSpc>
                <a:spcPct val="100000"/>
              </a:lnSpc>
            </a:pPr>
            <a:r>
              <a:rPr lang="en-US" dirty="0"/>
              <a:t>Example:</a:t>
            </a:r>
            <a:br>
              <a:rPr lang="en-US" dirty="0"/>
            </a:br>
            <a:r>
              <a:rPr lang="en-US" dirty="0"/>
              <a:t>map (</a:t>
            </a:r>
            <a:r>
              <a:rPr lang="el-GR" dirty="0"/>
              <a:t>λ</a:t>
            </a:r>
            <a:r>
              <a:rPr lang="en-US" dirty="0"/>
              <a:t> x. x + 5) [1; y; z] ⇝ [(</a:t>
            </a:r>
            <a:r>
              <a:rPr lang="el-GR" dirty="0"/>
              <a:t>λ</a:t>
            </a:r>
            <a:r>
              <a:rPr lang="en-US" dirty="0"/>
              <a:t> x. x + 5) 1; (</a:t>
            </a:r>
            <a:r>
              <a:rPr lang="el-GR" dirty="0"/>
              <a:t>λ</a:t>
            </a:r>
            <a:r>
              <a:rPr lang="en-US" dirty="0"/>
              <a:t> x. x + 5) y; (</a:t>
            </a:r>
            <a:r>
              <a:rPr lang="el-GR" dirty="0"/>
              <a:t>λ</a:t>
            </a:r>
            <a:r>
              <a:rPr lang="en-US" dirty="0"/>
              <a:t> x. x + 5) z]</a:t>
            </a:r>
          </a:p>
          <a:p>
            <a:pPr lvl="1">
              <a:lnSpc>
                <a:spcPct val="100000"/>
              </a:lnSpc>
            </a:pPr>
            <a:r>
              <a:rPr lang="en-US" dirty="0"/>
              <a:t>Note that this leaves β </a:t>
            </a:r>
            <a:r>
              <a:rPr lang="en-US" dirty="0" err="1"/>
              <a:t>redexes</a:t>
            </a:r>
            <a:endParaRPr lang="en-US" dirty="0"/>
          </a:p>
          <a:p>
            <a:pPr>
              <a:lnSpc>
                <a:spcPct val="100000"/>
              </a:lnSpc>
            </a:pPr>
            <a:r>
              <a:rPr lang="en-US" dirty="0"/>
              <a:t>Fusing rewriting with β-reduction in a way that scales is interesting</a:t>
            </a:r>
          </a:p>
          <a:p>
            <a:pPr>
              <a:lnSpc>
                <a:spcPct val="100000"/>
              </a:lnSpc>
            </a:pPr>
            <a:r>
              <a:rPr lang="en-US" dirty="0"/>
              <a:t>Efficiency of rewriting is interesting</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3512672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Necessary for avoiding exponential blowup in generated code size</a:t>
            </a:r>
          </a:p>
          <a:p>
            <a:pPr>
              <a:lnSpc>
                <a:spcPct val="100000"/>
              </a:lnSpc>
            </a:pPr>
            <a:endParaRPr lang="en-US" dirty="0"/>
          </a:p>
          <a:p>
            <a:pPr>
              <a:lnSpc>
                <a:spcPct val="100000"/>
              </a:lnSpc>
            </a:pPr>
            <a:r>
              <a:rPr lang="en-US" dirty="0"/>
              <a:t>Example:</a:t>
            </a:r>
            <a:br>
              <a:rPr lang="en-US" dirty="0"/>
            </a:br>
            <a:r>
              <a:rPr lang="en-US" dirty="0"/>
              <a:t>map f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[z; z; z])</a:t>
            </a:r>
            <a:br>
              <a:rPr lang="en-US" dirty="0"/>
            </a:br>
            <a:r>
              <a:rPr lang="en-US" dirty="0"/>
              <a:t>⇝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map f [z; z; z]</a:t>
            </a:r>
            <a:br>
              <a:rPr lang="en-US" dirty="0"/>
            </a:br>
            <a:r>
              <a:rPr lang="en-US" dirty="0">
                <a:solidFill>
                  <a:schemeClr val="bg1">
                    <a:lumMod val="50000"/>
                  </a:schemeClr>
                </a:solidFill>
              </a:rPr>
              <a:t>⇝ </a:t>
            </a:r>
            <a:r>
              <a:rPr lang="en-US" b="1" dirty="0">
                <a:solidFill>
                  <a:schemeClr val="bg1">
                    <a:lumMod val="50000"/>
                  </a:schemeClr>
                </a:solidFill>
              </a:rPr>
              <a:t>let</a:t>
            </a:r>
            <a:r>
              <a:rPr lang="en-US" dirty="0">
                <a:solidFill>
                  <a:schemeClr val="bg1">
                    <a:lumMod val="50000"/>
                  </a:schemeClr>
                </a:solidFill>
              </a:rPr>
              <a:t> y := x + x </a:t>
            </a:r>
            <a:r>
              <a:rPr lang="en-US" b="1" dirty="0">
                <a:solidFill>
                  <a:schemeClr val="bg1">
                    <a:lumMod val="50000"/>
                  </a:schemeClr>
                </a:solidFill>
              </a:rPr>
              <a:t>in</a:t>
            </a:r>
            <a:r>
              <a:rPr lang="en-US" dirty="0">
                <a:solidFill>
                  <a:schemeClr val="bg1">
                    <a:lumMod val="50000"/>
                  </a:schemeClr>
                </a:solidFill>
              </a:rPr>
              <a:t> </a:t>
            </a:r>
            <a:r>
              <a:rPr lang="en-US" b="1" dirty="0">
                <a:solidFill>
                  <a:schemeClr val="bg1">
                    <a:lumMod val="50000"/>
                  </a:schemeClr>
                </a:solidFill>
              </a:rPr>
              <a:t>let </a:t>
            </a:r>
            <a:r>
              <a:rPr lang="en-US" dirty="0">
                <a:solidFill>
                  <a:schemeClr val="bg1">
                    <a:lumMod val="50000"/>
                  </a:schemeClr>
                </a:solidFill>
              </a:rPr>
              <a:t>z := y + y </a:t>
            </a:r>
            <a:r>
              <a:rPr lang="en-US" b="1" dirty="0">
                <a:solidFill>
                  <a:schemeClr val="bg1">
                    <a:lumMod val="50000"/>
                  </a:schemeClr>
                </a:solidFill>
              </a:rPr>
              <a:t>in </a:t>
            </a:r>
            <a:r>
              <a:rPr lang="en-US" dirty="0">
                <a:solidFill>
                  <a:schemeClr val="bg1">
                    <a:lumMod val="50000"/>
                  </a:schemeClr>
                </a:solidFill>
              </a:rPr>
              <a:t>[f z; f z; f z]</a:t>
            </a:r>
          </a:p>
          <a:p>
            <a:pPr>
              <a:lnSpc>
                <a:spcPct val="100000"/>
              </a:lnSpc>
            </a:pPr>
            <a:endParaRPr lang="en-US" dirty="0"/>
          </a:p>
          <a:p>
            <a:pPr>
              <a:lnSpc>
                <a:spcPct val="100000"/>
              </a:lnSpc>
            </a:pPr>
            <a:r>
              <a:rPr lang="en-US" dirty="0"/>
              <a:t>Fusing this with β- and </a:t>
            </a:r>
            <a:r>
              <a:rPr lang="el-GR" dirty="0"/>
              <a:t>ι</a:t>
            </a:r>
            <a:r>
              <a:rPr lang="en-US" dirty="0"/>
              <a:t>- reduction is the interesting part</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97388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Compiler passes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322296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509F1F5-27D4-4A9C-AE1D-01D4429D29C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3573" y="2943110"/>
            <a:ext cx="3867597" cy="2578397"/>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      Fiat Crypto</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Joint work with Andres </a:t>
            </a:r>
            <a:r>
              <a:rPr lang="en-US" dirty="0" err="1"/>
              <a:t>Erbsen</a:t>
            </a:r>
            <a:r>
              <a:rPr lang="en-US" dirty="0"/>
              <a:t>, Jade </a:t>
            </a:r>
            <a:r>
              <a:rPr lang="en-US" dirty="0" err="1"/>
              <a:t>Philipoom</a:t>
            </a:r>
            <a:r>
              <a:rPr lang="en-US" dirty="0"/>
              <a:t>, Adam </a:t>
            </a:r>
            <a:r>
              <a:rPr lang="en-US" dirty="0" err="1"/>
              <a:t>Chlipala</a:t>
            </a:r>
            <a:r>
              <a:rPr lang="en-US" dirty="0"/>
              <a:t>, et al</a:t>
            </a:r>
          </a:p>
          <a:p>
            <a:pPr>
              <a:lnSpc>
                <a:spcPct val="150000"/>
              </a:lnSpc>
            </a:pPr>
            <a:r>
              <a:rPr lang="en-US" dirty="0"/>
              <a:t>Used in </a:t>
            </a:r>
            <a:r>
              <a:rPr lang="en-US" i="1" dirty="0"/>
              <a:t>majority</a:t>
            </a:r>
            <a:r>
              <a:rPr lang="en-US" dirty="0"/>
              <a:t> of secure connections from web browsers</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2362795" y="6038161"/>
            <a:ext cx="8417690" cy="861774"/>
          </a:xfrm>
          <a:prstGeom prst="rect">
            <a:avLst/>
          </a:prstGeom>
          <a:noFill/>
        </p:spPr>
        <p:txBody>
          <a:bodyPr wrap="none" rtlCol="0">
            <a:spAutoFit/>
          </a:bodyPr>
          <a:lstStyle/>
          <a:p>
            <a:pPr algn="ctr"/>
            <a:r>
              <a:rPr lang="en-US" sz="1000" dirty="0"/>
              <a:t>Firefox Logo from https://www-archive.mozilla.org/foundation/identity-guidelines/firefox </a:t>
            </a:r>
          </a:p>
          <a:p>
            <a:pPr algn="ctr"/>
            <a:r>
              <a:rPr lang="en-US" sz="1000" dirty="0"/>
              <a:t>HTTPS image modified from image by Sean </a:t>
            </a:r>
            <a:r>
              <a:rPr lang="en-US" sz="1000" dirty="0" err="1"/>
              <a:t>MacEntee</a:t>
            </a:r>
            <a:r>
              <a:rPr lang="en-US" sz="1000" dirty="0"/>
              <a:t>, </a:t>
            </a:r>
            <a:r>
              <a:rPr lang="en-US" sz="1000" dirty="0">
                <a:hlinkClick r:id="rId5"/>
              </a:rPr>
              <a:t>CC BY 2.0</a:t>
            </a:r>
            <a:r>
              <a:rPr lang="en-US" sz="1000" dirty="0"/>
              <a:t>, via </a:t>
            </a:r>
            <a:r>
              <a:rPr lang="en-US" sz="1000" dirty="0">
                <a:hlinkClick r:id="rId6"/>
              </a:rPr>
              <a:t>Wikimedia Commons</a:t>
            </a:r>
            <a:endParaRPr lang="en-US" sz="1000" dirty="0"/>
          </a:p>
          <a:p>
            <a:pPr algn="ctr"/>
            <a:r>
              <a:rPr lang="en-US" sz="1000" dirty="0"/>
              <a:t>Chrome logo from https://www.logo.wine/logo/Google_Chrome ©2018 Google LLC All rights reserved. Chrome is a trademark of Google LLC.</a:t>
            </a:r>
          </a:p>
          <a:p>
            <a:pPr algn="ctr"/>
            <a:r>
              <a:rPr lang="en-US" sz="1000" dirty="0"/>
              <a:t>Go Logo By The Go Authors - https://blog.golang.org/go-brand, Public Domain, </a:t>
            </a:r>
            <a:r>
              <a:rPr lang="en-US" sz="1000" dirty="0">
                <a:hlinkClick r:id="rId7"/>
              </a:rPr>
              <a:t>https://commons.wikimedia.org/w/index.php?curid=82371649</a:t>
            </a:r>
            <a:endParaRPr lang="en-US" sz="1000" dirty="0"/>
          </a:p>
          <a:p>
            <a:pPr algn="ctr"/>
            <a:r>
              <a:rPr lang="en-US" sz="1000" dirty="0"/>
              <a:t>File:Logo of </a:t>
            </a:r>
            <a:r>
              <a:rPr lang="en-US" sz="1000" dirty="0" err="1"/>
              <a:t>WireGuard.svg</a:t>
            </a:r>
            <a:r>
              <a:rPr lang="en-US" sz="1000" dirty="0"/>
              <a:t>. (2020, April 21). Wikimedia Commons, the free media repository. Retrieved 23:20, November 28, 2020 from </a:t>
            </a:r>
            <a:r>
              <a:rPr lang="en-US" sz="1000" dirty="0">
                <a:hlinkClick r:id="rId8"/>
              </a:rPr>
              <a:t>Wikimedia Commons</a:t>
            </a:r>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3764" y="3653717"/>
            <a:ext cx="3535680" cy="1767840"/>
          </a:xfrm>
          <a:prstGeom prst="rect">
            <a:avLst/>
          </a:prstGeom>
        </p:spPr>
      </p:pic>
      <p:pic>
        <p:nvPicPr>
          <p:cNvPr id="7" name="Picture 6">
            <a:extLst>
              <a:ext uri="{FF2B5EF4-FFF2-40B4-BE49-F238E27FC236}">
                <a16:creationId xmlns:a16="http://schemas.microsoft.com/office/drawing/2014/main" id="{FD46F495-9527-4B00-9D63-184DA8F1B2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8200" y="459241"/>
            <a:ext cx="703893" cy="937794"/>
          </a:xfrm>
          <a:prstGeom prst="rect">
            <a:avLst/>
          </a:prstGeom>
        </p:spPr>
      </p:pic>
      <p:pic>
        <p:nvPicPr>
          <p:cNvPr id="10" name="Picture 9">
            <a:extLst>
              <a:ext uri="{FF2B5EF4-FFF2-40B4-BE49-F238E27FC236}">
                <a16:creationId xmlns:a16="http://schemas.microsoft.com/office/drawing/2014/main" id="{93951E91-1638-44B9-BF22-4AE14BF936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5397" y="3633328"/>
            <a:ext cx="2438095" cy="2438095"/>
          </a:xfrm>
          <a:prstGeom prst="rect">
            <a:avLst/>
          </a:prstGeom>
        </p:spPr>
      </p:pic>
      <p:pic>
        <p:nvPicPr>
          <p:cNvPr id="16" name="Graphic 15">
            <a:extLst>
              <a:ext uri="{FF2B5EF4-FFF2-40B4-BE49-F238E27FC236}">
                <a16:creationId xmlns:a16="http://schemas.microsoft.com/office/drawing/2014/main" id="{F9F51748-9557-45F6-97FB-489FE0B0FD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52752" y="3821579"/>
            <a:ext cx="1952625" cy="733425"/>
          </a:xfrm>
          <a:prstGeom prst="rect">
            <a:avLst/>
          </a:prstGeom>
        </p:spPr>
      </p:pic>
      <p:pic>
        <p:nvPicPr>
          <p:cNvPr id="18" name="Graphic 17">
            <a:extLst>
              <a:ext uri="{FF2B5EF4-FFF2-40B4-BE49-F238E27FC236}">
                <a16:creationId xmlns:a16="http://schemas.microsoft.com/office/drawing/2014/main" id="{0C8EDD5F-13FE-469C-8CFE-3B86ACAA7CE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0649" y="5185068"/>
            <a:ext cx="2949044" cy="523750"/>
          </a:xfrm>
          <a:prstGeom prst="rect">
            <a:avLst/>
          </a:prstGeom>
        </p:spPr>
      </p:pic>
    </p:spTree>
    <p:extLst>
      <p:ext uri="{BB962C8B-B14F-4D97-AF65-F5344CB8AC3E}">
        <p14:creationId xmlns:p14="http://schemas.microsoft.com/office/powerpoint/2010/main" val="2051190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Extra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1187081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The compiler passes need to be fused</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Needed to achieve adequate asymptotic performance!</a:t>
            </a:r>
          </a:p>
          <a:p>
            <a:r>
              <a:rPr lang="en-US" dirty="0"/>
              <a:t>Separating out rewriting results in quartic rather than quadratic loc</a:t>
            </a:r>
          </a:p>
          <a:p>
            <a:r>
              <a:rPr lang="en-US" dirty="0"/>
              <a:t>Separating out </a:t>
            </a:r>
            <a:r>
              <a:rPr lang="el-GR" dirty="0"/>
              <a:t>ι</a:t>
            </a:r>
            <a:r>
              <a:rPr lang="en-US" dirty="0"/>
              <a:t>-reduction (constant propagation) results in </a:t>
            </a:r>
            <a:r>
              <a:rPr lang="en-US" i="1" dirty="0"/>
              <a:t>enormous</a:t>
            </a:r>
            <a:r>
              <a:rPr lang="en-US" dirty="0"/>
              <a:t> code-size blowup</a:t>
            </a:r>
          </a:p>
          <a:p>
            <a:r>
              <a:rPr lang="en-US" dirty="0"/>
              <a:t>Separating out code-sharing-preservation results in </a:t>
            </a:r>
            <a:r>
              <a:rPr lang="en-US" i="1" dirty="0"/>
              <a:t>enormous</a:t>
            </a:r>
            <a:r>
              <a:rPr lang="en-US" dirty="0"/>
              <a:t> code-size blowup</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068259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The compiler passes need to be fused</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Needed to achieve adequate asymptotic performance!</a:t>
            </a:r>
          </a:p>
          <a:p>
            <a:r>
              <a:rPr lang="en-US" dirty="0"/>
              <a:t>Separating out rewriting results in quartic rather than quadratic loc</a:t>
            </a:r>
          </a:p>
          <a:p>
            <a:r>
              <a:rPr lang="en-US" dirty="0"/>
              <a:t>Separating out </a:t>
            </a:r>
            <a:r>
              <a:rPr lang="el-GR" dirty="0"/>
              <a:t>ι</a:t>
            </a:r>
            <a:r>
              <a:rPr lang="en-US" dirty="0"/>
              <a:t>-reduction (constant propagation) results in </a:t>
            </a:r>
            <a:r>
              <a:rPr lang="en-US" i="1" dirty="0"/>
              <a:t>enormous</a:t>
            </a:r>
            <a:r>
              <a:rPr lang="en-US" dirty="0"/>
              <a:t> code-size blowup</a:t>
            </a:r>
          </a:p>
          <a:p>
            <a:r>
              <a:rPr lang="en-US" dirty="0"/>
              <a:t>Separating out code-sharing-preservation results in </a:t>
            </a:r>
            <a:r>
              <a:rPr lang="en-US" i="1" dirty="0"/>
              <a:t>enormous</a:t>
            </a:r>
            <a:r>
              <a:rPr lang="en-US" dirty="0"/>
              <a:t> code-size blowup</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1931307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376141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Reflection is about phrasing the goal in such a way that we can reduce it to validating the output of a computation</a:t>
            </a:r>
          </a:p>
          <a:p>
            <a:pPr lvl="1"/>
            <a:r>
              <a:rPr lang="en-US" dirty="0"/>
              <a:t>Example: compute the parity of a number; prove evenness by validating the computed parity</a:t>
            </a:r>
          </a:p>
          <a:p>
            <a:r>
              <a:rPr lang="en-US" dirty="0"/>
              <a:t>Reflection is about 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2288629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Why reflective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r>
              <a:rPr lang="en-US" dirty="0"/>
              <a:t>The trail left by proof-engine-based rewriting is super-linear in the size of the code being transformed (can be avoided with a great deal of cleverness)</a:t>
            </a:r>
          </a:p>
          <a:p>
            <a:r>
              <a:rPr lang="en-US" dirty="0"/>
              <a:t>Having to track the goal we’re making partial progress towards proving incurs super-linear overhead in the number of binders; recursively computing only the output is asymptotically faster</a:t>
            </a:r>
          </a:p>
          <a:p>
            <a:r>
              <a:rPr lang="en-US" dirty="0"/>
              <a:t>Side benefit: we can extract it to </a:t>
            </a:r>
            <a:r>
              <a:rPr lang="en-US" dirty="0" err="1"/>
              <a:t>OCaml</a:t>
            </a:r>
            <a:r>
              <a:rPr lang="en-US" dirty="0"/>
              <a:t> to run as a nifty command-line utility</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293508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2250372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3952496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232493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409587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with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normAutofit/>
          </a:bodyPr>
          <a:lstStyle/>
          <a:p>
            <a:pPr marL="0" indent="0">
              <a:buNone/>
            </a:pPr>
            <a:r>
              <a:rPr lang="en-US" dirty="0"/>
              <a:t>“Better!  Faster!  Cheaper!”</a:t>
            </a:r>
          </a:p>
          <a:p>
            <a:r>
              <a:rPr lang="en-US" dirty="0"/>
              <a:t>Hedging against more powerful attackers</a:t>
            </a:r>
          </a:p>
          <a:p>
            <a:r>
              <a:rPr lang="en-US" dirty="0"/>
              <a:t>More mathematical security</a:t>
            </a:r>
          </a:p>
          <a:p>
            <a:r>
              <a:rPr lang="en-US" dirty="0"/>
              <a:t>Reduce costs (server &amp; user)</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dirty="0"/>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4</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“Don’t touch it;</a:t>
            </a:r>
            <a:br>
              <a:rPr lang="en-US" dirty="0"/>
            </a:br>
            <a:r>
              <a:rPr lang="en-US" dirty="0"/>
              <a:t>it works!”</a:t>
            </a:r>
          </a:p>
          <a:p>
            <a:r>
              <a:rPr lang="en-US" dirty="0"/>
              <a:t>Lots of room for error</a:t>
            </a:r>
          </a:p>
          <a:p>
            <a:r>
              <a:rPr lang="en-US" dirty="0"/>
              <a:t>Enormous cost of error</a:t>
            </a:r>
          </a:p>
          <a:p>
            <a:r>
              <a:rPr lang="en-US" dirty="0"/>
              <a:t>Hard to find errors</a:t>
            </a:r>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B811C6C-AB67-4E94-9214-45739804A1C4}"/>
              </a:ext>
            </a:extLst>
          </p:cNvPr>
          <p:cNvSpPr/>
          <p:nvPr/>
        </p:nvSpPr>
        <p:spPr>
          <a:xfrm>
            <a:off x="3989026"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spTree>
    <p:extLst>
      <p:ext uri="{BB962C8B-B14F-4D97-AF65-F5344CB8AC3E}">
        <p14:creationId xmlns:p14="http://schemas.microsoft.com/office/powerpoint/2010/main" val="11861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862656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50000"/>
              </a:lnSpc>
              <a:spcBef>
                <a:spcPts val="0"/>
              </a:spcBef>
              <a:buNone/>
            </a:pPr>
            <a:r>
              <a:rPr lang="en-US" dirty="0"/>
              <a:t>⇝ (λ x. rewrite(“+”, “0”, rewrite(“+”, “x”, rewrite(“+”, “1”,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4197813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Let-Lifting monad for code-sharing-preservation</a:t>
            </a:r>
          </a:p>
          <a:p>
            <a:pPr>
              <a:lnSpc>
                <a:spcPct val="100000"/>
              </a:lnSpc>
              <a:spcBef>
                <a:spcPts val="0"/>
              </a:spcBef>
            </a:pPr>
            <a:r>
              <a:rPr lang="en-US" dirty="0"/>
              <a:t>Assignment + return; bind is derived</a:t>
            </a:r>
          </a:p>
          <a:p>
            <a:pPr>
              <a:lnSpc>
                <a:spcPct val="100000"/>
              </a:lnSpc>
              <a:spcBef>
                <a:spcPts val="0"/>
              </a:spcBef>
            </a:pPr>
            <a:r>
              <a:rPr lang="en-US" dirty="0"/>
              <a:t>Rewrote </a:t>
            </a:r>
            <a:r>
              <a:rPr lang="en-US" dirty="0" err="1"/>
              <a:t>NbE</a:t>
            </a:r>
            <a:r>
              <a:rPr lang="en-US" dirty="0"/>
              <a:t> in this Let-Lifting monad</a:t>
            </a:r>
          </a:p>
          <a:p>
            <a:pPr>
              <a:lnSpc>
                <a:spcPct val="100000"/>
              </a:lnSpc>
              <a:spcBef>
                <a:spcPts val="0"/>
              </a:spcBef>
            </a:pPr>
            <a:r>
              <a:rPr lang="en-US" dirty="0"/>
              <a:t>Haven’t seen it in the literature, but it’s not too tricky</a:t>
            </a:r>
          </a:p>
          <a:p>
            <a:pPr>
              <a:lnSpc>
                <a:spcPct val="100000"/>
              </a:lnSpc>
              <a:spcBef>
                <a:spcPts val="0"/>
              </a:spcBef>
            </a:pPr>
            <a:r>
              <a:rPr lang="en-US" dirty="0"/>
              <a:t>Automatic </a:t>
            </a:r>
            <a:r>
              <a:rPr lang="el-GR" dirty="0"/>
              <a:t>ι</a:t>
            </a:r>
            <a:r>
              <a:rPr lang="en-US" dirty="0"/>
              <a:t>-reduction was too tricky to figure out, so I hard-coded the cases we needed for fiat-crypto</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313437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Using Parametric Higher-Order Abstract Syntax (PHOAS) to deal with binders allows delaying rewriting</a:t>
            </a:r>
          </a:p>
          <a:p>
            <a:pPr>
              <a:lnSpc>
                <a:spcPct val="100000"/>
              </a:lnSpc>
              <a:spcBef>
                <a:spcPts val="0"/>
              </a:spcBef>
            </a:pPr>
            <a:r>
              <a:rPr lang="en-US" dirty="0"/>
              <a:t>We thus achieve complete rewriting in a single pass when the rewrite rules form a DAG</a:t>
            </a:r>
          </a:p>
          <a:p>
            <a:pPr lvl="1">
              <a:lnSpc>
                <a:spcPct val="100000"/>
              </a:lnSpc>
              <a:spcBef>
                <a:spcPts val="0"/>
              </a:spcBef>
            </a:pPr>
            <a:r>
              <a:rPr lang="en-US" dirty="0"/>
              <a:t>We have extra magic for when they don’t.  The magic is called “fuel” and “try again”.</a:t>
            </a:r>
          </a:p>
          <a:p>
            <a:pPr>
              <a:lnSpc>
                <a:spcPct val="100000"/>
              </a:lnSpc>
            </a:pPr>
            <a:r>
              <a:rPr lang="en-US" dirty="0"/>
              <a:t>Example:</a:t>
            </a:r>
            <a:br>
              <a:rPr lang="en-US" dirty="0"/>
            </a:br>
            <a:r>
              <a:rPr lang="en-US" dirty="0"/>
              <a:t>“map (</a:t>
            </a:r>
            <a:r>
              <a:rPr lang="el-GR" dirty="0"/>
              <a:t>λ</a:t>
            </a:r>
            <a:r>
              <a:rPr lang="en-US" dirty="0"/>
              <a:t> x. x + y) [0; 1]”</a:t>
            </a:r>
            <a:br>
              <a:rPr lang="en-US" dirty="0"/>
            </a:br>
            <a:r>
              <a:rPr lang="en-US" dirty="0"/>
              <a:t>⇝ [(</a:t>
            </a:r>
            <a:r>
              <a:rPr lang="el-GR" dirty="0"/>
              <a:t>λ</a:t>
            </a:r>
            <a:r>
              <a:rPr lang="en-US" dirty="0"/>
              <a:t> x. rewrite(“x + y”)) “0”; (</a:t>
            </a:r>
            <a:r>
              <a:rPr lang="el-GR" dirty="0"/>
              <a:t>λ</a:t>
            </a:r>
            <a:r>
              <a:rPr lang="en-US" dirty="0"/>
              <a:t> x. rewrite(“x + y”))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78270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1418593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br>
              <a:rPr lang="en-US" dirty="0"/>
            </a:br>
            <a:r>
              <a:rPr lang="en-US" dirty="0"/>
              <a:t>+ more features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1505577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2824855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47</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2775289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Celebration</a:t>
            </a:r>
            <a:br>
              <a:rPr lang="en-US" dirty="0"/>
            </a:br>
            <a:r>
              <a:rPr lang="en-US" dirty="0"/>
              <a:t>Fiat-Crypto Performance Through the Ages</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1293307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423330"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423330"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724880" y="2271130"/>
            <a:ext cx="1580827" cy="2859438"/>
          </a:xfrm>
          <a:prstGeom prst="curvedRightArrow">
            <a:avLst>
              <a:gd name="adj1" fmla="val 26993"/>
              <a:gd name="adj2" fmla="val 50000"/>
              <a:gd name="adj3" fmla="val 25000"/>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380576" y="3204903"/>
            <a:ext cx="3066425" cy="1212114"/>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that</a:t>
            </a:r>
          </a:p>
          <a:p>
            <a:pPr algn="ctr"/>
            <a:r>
              <a:rPr lang="en-US" dirty="0"/>
              <a:t>code matches spec</a:t>
            </a:r>
          </a:p>
        </p:txBody>
      </p:sp>
      <p:sp>
        <p:nvSpPr>
          <p:cNvPr id="13" name="Rectangle 12">
            <a:extLst>
              <a:ext uri="{FF2B5EF4-FFF2-40B4-BE49-F238E27FC236}">
                <a16:creationId xmlns:a16="http://schemas.microsoft.com/office/drawing/2014/main" id="{D5C479EE-77CE-49C3-9509-1991CE1B6BEF}"/>
              </a:ext>
            </a:extLst>
          </p:cNvPr>
          <p:cNvSpPr/>
          <p:nvPr/>
        </p:nvSpPr>
        <p:spPr>
          <a:xfrm>
            <a:off x="7414153"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792792" y="2763725"/>
            <a:ext cx="1681257" cy="1653292"/>
            <a:chOff x="1033600" y="2005926"/>
            <a:chExt cx="3270309"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4029569" y="6611779"/>
            <a:ext cx="4132863" cy="246221"/>
          </a:xfrm>
          <a:prstGeom prst="rect">
            <a:avLst/>
          </a:prstGeom>
          <a:noFill/>
        </p:spPr>
        <p:txBody>
          <a:bodyPr wrap="none" rtlCol="0">
            <a:spAutoFit/>
          </a:bodyPr>
          <a:lstStyle/>
          <a:p>
            <a:r>
              <a:rPr lang="en-US" sz="1000" dirty="0"/>
              <a:t>Thinking modified from image by </a:t>
            </a:r>
            <a:r>
              <a:rPr lang="en-US" sz="1000" dirty="0" err="1"/>
              <a:t>ArmOkay</a:t>
            </a:r>
            <a:r>
              <a:rPr lang="en-US" sz="1000" dirty="0"/>
              <a:t> from the Noun Project CC BY 3.0</a:t>
            </a:r>
          </a:p>
        </p:txBody>
      </p:sp>
      <p:sp>
        <p:nvSpPr>
          <p:cNvPr id="27" name="Arrow: Striped Right 5">
            <a:extLst>
              <a:ext uri="{FF2B5EF4-FFF2-40B4-BE49-F238E27FC236}">
                <a16:creationId xmlns:a16="http://schemas.microsoft.com/office/drawing/2014/main" id="{8529AD7C-950B-6E47-B25F-5884249CDEE6}"/>
              </a:ext>
            </a:extLst>
          </p:cNvPr>
          <p:cNvSpPr/>
          <p:nvPr/>
        </p:nvSpPr>
        <p:spPr>
          <a:xfrm>
            <a:off x="2281200" y="3365655"/>
            <a:ext cx="2045153"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58A65CA0-FBDB-6241-96D8-C764B4169DA6}"/>
              </a:ext>
            </a:extLst>
          </p:cNvPr>
          <p:cNvGrpSpPr/>
          <p:nvPr/>
        </p:nvGrpSpPr>
        <p:grpSpPr>
          <a:xfrm>
            <a:off x="2828627" y="3693785"/>
            <a:ext cx="331559" cy="482315"/>
            <a:chOff x="4297992" y="3112658"/>
            <a:chExt cx="580978" cy="845141"/>
          </a:xfrm>
        </p:grpSpPr>
        <p:sp>
          <p:nvSpPr>
            <p:cNvPr id="29" name="Freeform: Shape 38">
              <a:extLst>
                <a:ext uri="{FF2B5EF4-FFF2-40B4-BE49-F238E27FC236}">
                  <a16:creationId xmlns:a16="http://schemas.microsoft.com/office/drawing/2014/main" id="{408810F2-9659-204C-B38F-85CA669C51A8}"/>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30" name="Freeform: Shape 39">
              <a:extLst>
                <a:ext uri="{FF2B5EF4-FFF2-40B4-BE49-F238E27FC236}">
                  <a16:creationId xmlns:a16="http://schemas.microsoft.com/office/drawing/2014/main" id="{697A23D2-8685-8441-9DF4-4FFF3083F0C8}"/>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1007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A9BD-11AD-4B6C-8410-47B440AAEF32}"/>
              </a:ext>
            </a:extLst>
          </p:cNvPr>
          <p:cNvSpPr>
            <a:spLocks noGrp="1"/>
          </p:cNvSpPr>
          <p:nvPr>
            <p:ph type="title"/>
          </p:nvPr>
        </p:nvSpPr>
        <p:spPr/>
        <p:txBody>
          <a:bodyPr/>
          <a:lstStyle/>
          <a:p>
            <a:r>
              <a:rPr lang="en-US" dirty="0"/>
              <a:t>Using </a:t>
            </a:r>
            <a:r>
              <a:rPr lang="en-US" dirty="0" err="1"/>
              <a:t>setoid_rewrite</a:t>
            </a:r>
            <a:r>
              <a:rPr lang="en-US" dirty="0"/>
              <a:t> (approximate) (what date?)</a:t>
            </a:r>
          </a:p>
        </p:txBody>
      </p:sp>
      <p:sp>
        <p:nvSpPr>
          <p:cNvPr id="3" name="Content Placeholder 2">
            <a:extLst>
              <a:ext uri="{FF2B5EF4-FFF2-40B4-BE49-F238E27FC236}">
                <a16:creationId xmlns:a16="http://schemas.microsoft.com/office/drawing/2014/main" id="{9EA6917B-DEC5-4158-9EBB-65572018028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B1EDBD1-F6B4-4FE6-A114-E32A7811651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A576D712-2F6E-4DE6-B69E-59D79A6D7521}"/>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128101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9CFF-FA69-4F5B-AFA7-E1E523DCBE1C}"/>
              </a:ext>
            </a:extLst>
          </p:cNvPr>
          <p:cNvSpPr>
            <a:spLocks noGrp="1"/>
          </p:cNvSpPr>
          <p:nvPr>
            <p:ph type="title"/>
          </p:nvPr>
        </p:nvSpPr>
        <p:spPr/>
        <p:txBody>
          <a:bodyPr/>
          <a:lstStyle/>
          <a:p>
            <a:r>
              <a:rPr lang="en-US" dirty="0"/>
              <a:t>Using old pipeline with notations, before I fixed 4000 millennia problem (approximate)</a:t>
            </a:r>
          </a:p>
        </p:txBody>
      </p:sp>
      <p:sp>
        <p:nvSpPr>
          <p:cNvPr id="3" name="Content Placeholder 2">
            <a:extLst>
              <a:ext uri="{FF2B5EF4-FFF2-40B4-BE49-F238E27FC236}">
                <a16:creationId xmlns:a16="http://schemas.microsoft.com/office/drawing/2014/main" id="{B6BA1324-BA55-4B4D-A7C7-1772E5D9CD7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E46DD42-E9BD-4B95-9C3A-C6DA6C46236B}"/>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96864E-1933-420F-9228-83C883C0A578}"/>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2199512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7DE40-24F5-48CE-8DB0-5F4798E65B40}"/>
              </a:ext>
            </a:extLst>
          </p:cNvPr>
          <p:cNvSpPr>
            <a:spLocks noGrp="1"/>
          </p:cNvSpPr>
          <p:nvPr>
            <p:ph type="title"/>
          </p:nvPr>
        </p:nvSpPr>
        <p:spPr/>
        <p:txBody>
          <a:bodyPr/>
          <a:lstStyle/>
          <a:p>
            <a:r>
              <a:rPr lang="en-US" dirty="0"/>
              <a:t>Old pipeline after fixing 4000 millennia problem</a:t>
            </a:r>
          </a:p>
        </p:txBody>
      </p:sp>
      <p:sp>
        <p:nvSpPr>
          <p:cNvPr id="3" name="Content Placeholder 2">
            <a:extLst>
              <a:ext uri="{FF2B5EF4-FFF2-40B4-BE49-F238E27FC236}">
                <a16:creationId xmlns:a16="http://schemas.microsoft.com/office/drawing/2014/main" id="{CB325DA2-16AB-45A7-ADA1-40DACF9B519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2891AA7-EF91-4471-9F80-7527936B080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6877A0E-2B05-4256-8E0F-573D63F55CCC}"/>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1341841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3ACB-8BF1-4CF6-9361-622618E410C7}"/>
              </a:ext>
            </a:extLst>
          </p:cNvPr>
          <p:cNvSpPr>
            <a:spLocks noGrp="1"/>
          </p:cNvSpPr>
          <p:nvPr>
            <p:ph type="title"/>
          </p:nvPr>
        </p:nvSpPr>
        <p:spPr/>
        <p:txBody>
          <a:bodyPr/>
          <a:lstStyle/>
          <a:p>
            <a:r>
              <a:rPr lang="en-US" dirty="0"/>
              <a:t>New pipeline (in the </a:t>
            </a:r>
            <a:r>
              <a:rPr lang="en-US" dirty="0" err="1"/>
              <a:t>vm</a:t>
            </a:r>
            <a:r>
              <a:rPr lang="en-US" dirty="0"/>
              <a:t>)</a:t>
            </a:r>
          </a:p>
        </p:txBody>
      </p:sp>
      <p:sp>
        <p:nvSpPr>
          <p:cNvPr id="3" name="Content Placeholder 2">
            <a:extLst>
              <a:ext uri="{FF2B5EF4-FFF2-40B4-BE49-F238E27FC236}">
                <a16:creationId xmlns:a16="http://schemas.microsoft.com/office/drawing/2014/main" id="{8794B954-4E25-4B0D-A7B9-68E6DE634D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1442C95-D4CB-4986-88C1-6E28AD7AB86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6E22FA8-1DD1-4440-A0A9-153442AF6A51}"/>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1210848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CB12-48F6-4C52-B99C-DF928616E7F5}"/>
              </a:ext>
            </a:extLst>
          </p:cNvPr>
          <p:cNvSpPr>
            <a:spLocks noGrp="1"/>
          </p:cNvSpPr>
          <p:nvPr>
            <p:ph type="title"/>
          </p:nvPr>
        </p:nvSpPr>
        <p:spPr/>
        <p:txBody>
          <a:bodyPr/>
          <a:lstStyle/>
          <a:p>
            <a:r>
              <a:rPr lang="en-US" dirty="0"/>
              <a:t>CPS revisited</a:t>
            </a:r>
          </a:p>
        </p:txBody>
      </p:sp>
      <p:sp>
        <p:nvSpPr>
          <p:cNvPr id="3" name="Content Placeholder 2">
            <a:extLst>
              <a:ext uri="{FF2B5EF4-FFF2-40B4-BE49-F238E27FC236}">
                <a16:creationId xmlns:a16="http://schemas.microsoft.com/office/drawing/2014/main" id="{B92EDE83-C1BA-4ED5-96CF-D8CBC0AD7B8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65A6912-B317-4570-AFEC-69FEF8797EA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24E187F-3B44-4D41-AA4F-1A988DB04A90}"/>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2000951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7971-7888-487F-82D0-687F7DB0CE33}"/>
              </a:ext>
            </a:extLst>
          </p:cNvPr>
          <p:cNvSpPr>
            <a:spLocks noGrp="1"/>
          </p:cNvSpPr>
          <p:nvPr>
            <p:ph type="title"/>
          </p:nvPr>
        </p:nvSpPr>
        <p:spPr/>
        <p:txBody>
          <a:bodyPr/>
          <a:lstStyle/>
          <a:p>
            <a:r>
              <a:rPr lang="en-US" dirty="0"/>
              <a:t>New Pipeline extraction</a:t>
            </a:r>
          </a:p>
        </p:txBody>
      </p:sp>
      <p:graphicFrame>
        <p:nvGraphicFramePr>
          <p:cNvPr id="8" name="Content Placeholder 7">
            <a:extLst>
              <a:ext uri="{FF2B5EF4-FFF2-40B4-BE49-F238E27FC236}">
                <a16:creationId xmlns:a16="http://schemas.microsoft.com/office/drawing/2014/main" id="{FFBBC9BB-C769-4BBB-A03F-2A527A1444C3}"/>
              </a:ext>
            </a:extLst>
          </p:cNvPr>
          <p:cNvGraphicFramePr>
            <a:graphicFrameLocks noGrp="1"/>
          </p:cNvGraphicFramePr>
          <p:nvPr>
            <p:ph idx="1"/>
            <p:extLst>
              <p:ext uri="{D42A27DB-BD31-4B8C-83A1-F6EECF244321}">
                <p14:modId xmlns:p14="http://schemas.microsoft.com/office/powerpoint/2010/main" val="205991998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40A9FE2B-1DE6-4F63-816E-2DCEDCD1540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6F0EC35-6D28-46EC-82B4-50BB47820906}"/>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965700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1280348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TODO: 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2621786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58</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Using abstraction to prevent excessive unfolding</a:t>
            </a:r>
          </a:p>
          <a:p>
            <a:r>
              <a:rPr lang="en-US" dirty="0"/>
              <a:t>Carving out the proof engine… </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44513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9C436A6-A03E-416E-8D99-A7614599EFAB}"/>
              </a:ext>
            </a:extLst>
          </p:cNvPr>
          <p:cNvGrpSpPr/>
          <p:nvPr/>
        </p:nvGrpSpPr>
        <p:grpSpPr>
          <a:xfrm>
            <a:off x="3685390" y="2492881"/>
            <a:ext cx="1006589808" cy="1519282"/>
            <a:chOff x="3685390" y="2492881"/>
            <a:chExt cx="1006589808" cy="1519282"/>
          </a:xfrm>
        </p:grpSpPr>
        <p:grpSp>
          <p:nvGrpSpPr>
            <p:cNvPr id="28" name="Group 27">
              <a:extLst>
                <a:ext uri="{FF2B5EF4-FFF2-40B4-BE49-F238E27FC236}">
                  <a16:creationId xmlns:a16="http://schemas.microsoft.com/office/drawing/2014/main" id="{E11BB680-9156-46E9-8F40-C61831D0FE77}"/>
                </a:ext>
              </a:extLst>
            </p:cNvPr>
            <p:cNvGrpSpPr/>
            <p:nvPr/>
          </p:nvGrpSpPr>
          <p:grpSpPr>
            <a:xfrm>
              <a:off x="3685390" y="3669263"/>
              <a:ext cx="86685120" cy="342900"/>
              <a:chOff x="3685390" y="3669263"/>
              <a:chExt cx="86685120" cy="342900"/>
            </a:xfrm>
          </p:grpSpPr>
          <p:sp>
            <p:nvSpPr>
              <p:cNvPr id="9" name="Rectangle 8">
                <a:extLst>
                  <a:ext uri="{FF2B5EF4-FFF2-40B4-BE49-F238E27FC236}">
                    <a16:creationId xmlns:a16="http://schemas.microsoft.com/office/drawing/2014/main" id="{5744FF84-565D-407A-9923-1406A5E53DE2}"/>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C7D1AAD-2B85-479D-9F1D-24F726F1C4E5}"/>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CECC91D-A8BA-4C36-B076-EE4FADCACEC2}"/>
                </a:ext>
              </a:extLst>
            </p:cNvPr>
            <p:cNvGrpSpPr/>
            <p:nvPr/>
          </p:nvGrpSpPr>
          <p:grpSpPr>
            <a:xfrm>
              <a:off x="3685390" y="3277135"/>
              <a:ext cx="94311216" cy="342900"/>
              <a:chOff x="3685390" y="3270642"/>
              <a:chExt cx="94311216" cy="342900"/>
            </a:xfrm>
          </p:grpSpPr>
          <p:sp>
            <p:nvSpPr>
              <p:cNvPr id="8" name="Rectangle 7">
                <a:extLst>
                  <a:ext uri="{FF2B5EF4-FFF2-40B4-BE49-F238E27FC236}">
                    <a16:creationId xmlns:a16="http://schemas.microsoft.com/office/drawing/2014/main" id="{400FA2A4-DAB1-4573-8B55-7620C9BB498B}"/>
                  </a:ext>
                </a:extLst>
              </p:cNvPr>
              <p:cNvSpPr/>
              <p:nvPr/>
            </p:nvSpPr>
            <p:spPr>
              <a:xfrm>
                <a:off x="3685390" y="3270642"/>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CD30ED8-2DCC-469C-B3BA-878794C4B31B}"/>
                  </a:ext>
                </a:extLst>
              </p:cNvPr>
              <p:cNvSpPr/>
              <p:nvPr/>
            </p:nvSpPr>
            <p:spPr>
              <a:xfrm>
                <a:off x="9628990" y="3270642"/>
                <a:ext cx="88367616"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1C16783-8C70-45FE-A27B-89289539B199}"/>
                </a:ext>
              </a:extLst>
            </p:cNvPr>
            <p:cNvGrpSpPr/>
            <p:nvPr/>
          </p:nvGrpSpPr>
          <p:grpSpPr>
            <a:xfrm>
              <a:off x="3685390" y="2885008"/>
              <a:ext cx="1006589808" cy="342900"/>
              <a:chOff x="3685390" y="2874367"/>
              <a:chExt cx="1006589808" cy="342900"/>
            </a:xfrm>
          </p:grpSpPr>
          <p:sp>
            <p:nvSpPr>
              <p:cNvPr id="7" name="Rectangle 6">
                <a:extLst>
                  <a:ext uri="{FF2B5EF4-FFF2-40B4-BE49-F238E27FC236}">
                    <a16:creationId xmlns:a16="http://schemas.microsoft.com/office/drawing/2014/main" id="{39BA8400-0F3C-4B5E-A2C4-208657488F25}"/>
                  </a:ext>
                </a:extLst>
              </p:cNvPr>
              <p:cNvSpPr/>
              <p:nvPr/>
            </p:nvSpPr>
            <p:spPr>
              <a:xfrm>
                <a:off x="3685390" y="2874367"/>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DAF3336-9F7E-404C-9A2C-91B818E4B596}"/>
                  </a:ext>
                </a:extLst>
              </p:cNvPr>
              <p:cNvSpPr/>
              <p:nvPr/>
            </p:nvSpPr>
            <p:spPr>
              <a:xfrm>
                <a:off x="11640670" y="2874367"/>
                <a:ext cx="9986345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4167A03-7F10-4DED-B5ED-C7394F2550D8}"/>
                </a:ext>
              </a:extLst>
            </p:cNvPr>
            <p:cNvGrpSpPr/>
            <p:nvPr/>
          </p:nvGrpSpPr>
          <p:grpSpPr>
            <a:xfrm>
              <a:off x="3685390" y="2492881"/>
              <a:ext cx="38404800" cy="342900"/>
              <a:chOff x="3685390" y="2492881"/>
              <a:chExt cx="38404800" cy="342900"/>
            </a:xfrm>
          </p:grpSpPr>
          <p:sp>
            <p:nvSpPr>
              <p:cNvPr id="6" name="Rectangle 5">
                <a:extLst>
                  <a:ext uri="{FF2B5EF4-FFF2-40B4-BE49-F238E27FC236}">
                    <a16:creationId xmlns:a16="http://schemas.microsoft.com/office/drawing/2014/main" id="{DCFEF62A-A5CD-41DF-8A96-63DC09E66FCC}"/>
                  </a:ext>
                </a:extLst>
              </p:cNvPr>
              <p:cNvSpPr/>
              <p:nvPr/>
            </p:nvSpPr>
            <p:spPr>
              <a:xfrm>
                <a:off x="3685390" y="249288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2AB032-EA9B-438E-AFD3-054C6E5D16F4}"/>
                  </a:ext>
                </a:extLst>
              </p:cNvPr>
              <p:cNvSpPr/>
              <p:nvPr/>
            </p:nvSpPr>
            <p:spPr>
              <a:xfrm>
                <a:off x="9062062" y="2492881"/>
                <a:ext cx="330281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1" name="Rectangle 60">
            <a:extLst>
              <a:ext uri="{FF2B5EF4-FFF2-40B4-BE49-F238E27FC236}">
                <a16:creationId xmlns:a16="http://schemas.microsoft.com/office/drawing/2014/main" id="{FB49ED46-1BC4-4C7F-8CAE-ACB68C27A1D7}"/>
              </a:ext>
            </a:extLst>
          </p:cNvPr>
          <p:cNvSpPr/>
          <p:nvPr/>
        </p:nvSpPr>
        <p:spPr>
          <a:xfrm>
            <a:off x="3696789" y="3668714"/>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E4FD137-C14A-4C78-BCDC-EBF45B63D06E}"/>
              </a:ext>
            </a:extLst>
          </p:cNvPr>
          <p:cNvSpPr/>
          <p:nvPr/>
        </p:nvSpPr>
        <p:spPr>
          <a:xfrm>
            <a:off x="3696789" y="3276586"/>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FE9A1964-E7FE-47AB-AD35-142C18F86B7E}"/>
              </a:ext>
            </a:extLst>
          </p:cNvPr>
          <p:cNvSpPr/>
          <p:nvPr/>
        </p:nvSpPr>
        <p:spPr>
          <a:xfrm>
            <a:off x="3696789" y="2884459"/>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06468F8-AA4A-459E-B8FB-178AC7C2EF4D}"/>
              </a:ext>
            </a:extLst>
          </p:cNvPr>
          <p:cNvSpPr/>
          <p:nvPr/>
        </p:nvSpPr>
        <p:spPr>
          <a:xfrm>
            <a:off x="3696789" y="2492332"/>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10x—100x overhead</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p:sp>
        <p:nvSpPr>
          <p:cNvPr id="10" name="Rectangle 9">
            <a:extLst>
              <a:ext uri="{FF2B5EF4-FFF2-40B4-BE49-F238E27FC236}">
                <a16:creationId xmlns:a16="http://schemas.microsoft.com/office/drawing/2014/main" id="{A2E018E5-D1D4-4D47-8AE2-54646C24CC1F}"/>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1" name="TextBox 10">
            <a:extLst>
              <a:ext uri="{FF2B5EF4-FFF2-40B4-BE49-F238E27FC236}">
                <a16:creationId xmlns:a16="http://schemas.microsoft.com/office/drawing/2014/main" id="{2E99E44E-1AE6-49BF-9C7E-6E433CC28CE7}"/>
              </a:ext>
            </a:extLst>
          </p:cNvPr>
          <p:cNvSpPr txBox="1"/>
          <p:nvPr/>
        </p:nvSpPr>
        <p:spPr>
          <a:xfrm>
            <a:off x="1138881" y="2433499"/>
            <a:ext cx="1493521" cy="461665"/>
          </a:xfrm>
          <a:prstGeom prst="rect">
            <a:avLst/>
          </a:prstGeom>
          <a:noFill/>
        </p:spPr>
        <p:txBody>
          <a:bodyPr wrap="square" rtlCol="0">
            <a:spAutoFit/>
          </a:bodyPr>
          <a:lstStyle/>
          <a:p>
            <a:r>
              <a:rPr lang="en-US" sz="2400" dirty="0" err="1"/>
              <a:t>CompCert</a:t>
            </a:r>
            <a:endParaRPr lang="en-US" sz="2400" dirty="0"/>
          </a:p>
        </p:txBody>
      </p:sp>
      <p:sp>
        <p:nvSpPr>
          <p:cNvPr id="12" name="TextBox 11">
            <a:extLst>
              <a:ext uri="{FF2B5EF4-FFF2-40B4-BE49-F238E27FC236}">
                <a16:creationId xmlns:a16="http://schemas.microsoft.com/office/drawing/2014/main" id="{CD21459E-60D8-4DB9-BB1B-9A1A4CBBE72D}"/>
              </a:ext>
            </a:extLst>
          </p:cNvPr>
          <p:cNvSpPr txBox="1"/>
          <p:nvPr/>
        </p:nvSpPr>
        <p:spPr>
          <a:xfrm>
            <a:off x="1138881" y="2825626"/>
            <a:ext cx="1493521" cy="461665"/>
          </a:xfrm>
          <a:prstGeom prst="rect">
            <a:avLst/>
          </a:prstGeom>
          <a:noFill/>
        </p:spPr>
        <p:txBody>
          <a:bodyPr wrap="square" rtlCol="0">
            <a:spAutoFit/>
          </a:bodyPr>
          <a:lstStyle/>
          <a:p>
            <a:r>
              <a:rPr lang="en-US" sz="2400" dirty="0"/>
              <a:t>seL4</a:t>
            </a:r>
          </a:p>
        </p:txBody>
      </p:sp>
      <p:sp>
        <p:nvSpPr>
          <p:cNvPr id="13" name="TextBox 12">
            <a:extLst>
              <a:ext uri="{FF2B5EF4-FFF2-40B4-BE49-F238E27FC236}">
                <a16:creationId xmlns:a16="http://schemas.microsoft.com/office/drawing/2014/main" id="{AE108293-AB7A-4755-81A7-A83DF05187AF}"/>
              </a:ext>
            </a:extLst>
          </p:cNvPr>
          <p:cNvSpPr txBox="1"/>
          <p:nvPr/>
        </p:nvSpPr>
        <p:spPr>
          <a:xfrm>
            <a:off x="1138881" y="3217753"/>
            <a:ext cx="1493521" cy="461665"/>
          </a:xfrm>
          <a:prstGeom prst="rect">
            <a:avLst/>
          </a:prstGeom>
          <a:noFill/>
        </p:spPr>
        <p:txBody>
          <a:bodyPr wrap="square" rtlCol="0">
            <a:spAutoFit/>
          </a:bodyPr>
          <a:lstStyle/>
          <a:p>
            <a:r>
              <a:rPr lang="en-US" sz="2400" dirty="0" err="1"/>
              <a:t>CertiKOS</a:t>
            </a:r>
            <a:endParaRPr lang="en-US" sz="2400" dirty="0"/>
          </a:p>
        </p:txBody>
      </p:sp>
      <p:sp>
        <p:nvSpPr>
          <p:cNvPr id="14" name="TextBox 13">
            <a:extLst>
              <a:ext uri="{FF2B5EF4-FFF2-40B4-BE49-F238E27FC236}">
                <a16:creationId xmlns:a16="http://schemas.microsoft.com/office/drawing/2014/main" id="{6556FC41-8DA6-41E0-9334-AF717E507978}"/>
              </a:ext>
            </a:extLst>
          </p:cNvPr>
          <p:cNvSpPr txBox="1"/>
          <p:nvPr/>
        </p:nvSpPr>
        <p:spPr>
          <a:xfrm>
            <a:off x="1138881" y="3609881"/>
            <a:ext cx="2376014" cy="461665"/>
          </a:xfrm>
          <a:prstGeom prst="rect">
            <a:avLst/>
          </a:prstGeom>
          <a:noFill/>
        </p:spPr>
        <p:txBody>
          <a:bodyPr wrap="square" rtlCol="0">
            <a:spAutoFit/>
          </a:bodyPr>
          <a:lstStyle/>
          <a:p>
            <a:r>
              <a:rPr lang="en-US" sz="2400" dirty="0"/>
              <a:t>Fiat Cryptography</a:t>
            </a:r>
          </a:p>
        </p:txBody>
      </p:sp>
      <p:sp>
        <p:nvSpPr>
          <p:cNvPr id="15" name="Rectangle 14">
            <a:extLst>
              <a:ext uri="{FF2B5EF4-FFF2-40B4-BE49-F238E27FC236}">
                <a16:creationId xmlns:a16="http://schemas.microsoft.com/office/drawing/2014/main" id="{4C4BED83-FE66-4298-B3E4-FA889BDE8B42}"/>
              </a:ext>
            </a:extLst>
          </p:cNvPr>
          <p:cNvSpPr/>
          <p:nvPr/>
        </p:nvSpPr>
        <p:spPr>
          <a:xfrm>
            <a:off x="3685390" y="2488501"/>
            <a:ext cx="91440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6" name="Rectangle 15">
            <a:extLst>
              <a:ext uri="{FF2B5EF4-FFF2-40B4-BE49-F238E27FC236}">
                <a16:creationId xmlns:a16="http://schemas.microsoft.com/office/drawing/2014/main" id="{507E5633-7722-45B4-A0C6-3463D4FA94D5}"/>
              </a:ext>
            </a:extLst>
          </p:cNvPr>
          <p:cNvSpPr/>
          <p:nvPr/>
        </p:nvSpPr>
        <p:spPr>
          <a:xfrm>
            <a:off x="3685390" y="2874367"/>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7" name="Rectangle 16">
            <a:extLst>
              <a:ext uri="{FF2B5EF4-FFF2-40B4-BE49-F238E27FC236}">
                <a16:creationId xmlns:a16="http://schemas.microsoft.com/office/drawing/2014/main" id="{7F2F61AF-89C0-4ED7-9897-581BC4D320E4}"/>
              </a:ext>
            </a:extLst>
          </p:cNvPr>
          <p:cNvSpPr/>
          <p:nvPr/>
        </p:nvSpPr>
        <p:spPr>
          <a:xfrm>
            <a:off x="3685390" y="3270642"/>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9" name="Rectangle 18">
            <a:extLst>
              <a:ext uri="{FF2B5EF4-FFF2-40B4-BE49-F238E27FC236}">
                <a16:creationId xmlns:a16="http://schemas.microsoft.com/office/drawing/2014/main" id="{BBAC6FE1-8897-4F06-ADD0-F00D79FC7299}"/>
              </a:ext>
            </a:extLst>
          </p:cNvPr>
          <p:cNvSpPr/>
          <p:nvPr/>
        </p:nvSpPr>
        <p:spPr>
          <a:xfrm>
            <a:off x="3685390" y="3669263"/>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20" name="Rectangle 19">
            <a:extLst>
              <a:ext uri="{FF2B5EF4-FFF2-40B4-BE49-F238E27FC236}">
                <a16:creationId xmlns:a16="http://schemas.microsoft.com/office/drawing/2014/main" id="{2800D822-EEFD-412C-AD94-6929C1AA7DCB}"/>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cxnSp>
        <p:nvCxnSpPr>
          <p:cNvPr id="56" name="Straight Connector 55">
            <a:extLst>
              <a:ext uri="{FF2B5EF4-FFF2-40B4-BE49-F238E27FC236}">
                <a16:creationId xmlns:a16="http://schemas.microsoft.com/office/drawing/2014/main" id="{0E69933E-5004-46F6-B0D7-6A1E8181ED52}"/>
              </a:ext>
            </a:extLst>
          </p:cNvPr>
          <p:cNvCxnSpPr/>
          <p:nvPr/>
        </p:nvCxnSpPr>
        <p:spPr>
          <a:xfrm>
            <a:off x="28857481" y="-807833"/>
            <a:ext cx="0" cy="8855736"/>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A3B2E4E-B421-4211-8E7A-44C2565FD8DA}"/>
              </a:ext>
            </a:extLst>
          </p:cNvPr>
          <p:cNvSpPr/>
          <p:nvPr/>
        </p:nvSpPr>
        <p:spPr>
          <a:xfrm>
            <a:off x="4447398" y="2480727"/>
            <a:ext cx="118872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36,120</a:t>
            </a:r>
          </a:p>
        </p:txBody>
      </p:sp>
      <p:sp>
        <p:nvSpPr>
          <p:cNvPr id="58" name="Rectangle 57">
            <a:extLst>
              <a:ext uri="{FF2B5EF4-FFF2-40B4-BE49-F238E27FC236}">
                <a16:creationId xmlns:a16="http://schemas.microsoft.com/office/drawing/2014/main" id="{7D1CD522-A62B-47EE-A60D-86B196405407}"/>
              </a:ext>
            </a:extLst>
          </p:cNvPr>
          <p:cNvSpPr/>
          <p:nvPr/>
        </p:nvSpPr>
        <p:spPr>
          <a:xfrm>
            <a:off x="4447398" y="2866593"/>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1,092,121</a:t>
            </a:r>
          </a:p>
        </p:txBody>
      </p:sp>
      <p:sp>
        <p:nvSpPr>
          <p:cNvPr id="59" name="Rectangle 58">
            <a:extLst>
              <a:ext uri="{FF2B5EF4-FFF2-40B4-BE49-F238E27FC236}">
                <a16:creationId xmlns:a16="http://schemas.microsoft.com/office/drawing/2014/main" id="{3FC4DEF2-F383-4E8C-AC80-F97272BA0EB7}"/>
              </a:ext>
            </a:extLst>
          </p:cNvPr>
          <p:cNvSpPr/>
          <p:nvPr/>
        </p:nvSpPr>
        <p:spPr>
          <a:xfrm>
            <a:off x="4447398" y="3262868"/>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96,642</a:t>
            </a:r>
          </a:p>
        </p:txBody>
      </p:sp>
      <p:sp>
        <p:nvSpPr>
          <p:cNvPr id="60" name="Rectangle 59">
            <a:extLst>
              <a:ext uri="{FF2B5EF4-FFF2-40B4-BE49-F238E27FC236}">
                <a16:creationId xmlns:a16="http://schemas.microsoft.com/office/drawing/2014/main" id="{99F65460-E219-4C65-9C99-96D5F61FCBC2}"/>
              </a:ext>
            </a:extLst>
          </p:cNvPr>
          <p:cNvSpPr/>
          <p:nvPr/>
        </p:nvSpPr>
        <p:spPr>
          <a:xfrm>
            <a:off x="4447398" y="366148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94,196</a:t>
            </a:r>
          </a:p>
        </p:txBody>
      </p:sp>
      <p:sp>
        <p:nvSpPr>
          <p:cNvPr id="29" name="TextBox 28">
            <a:extLst>
              <a:ext uri="{FF2B5EF4-FFF2-40B4-BE49-F238E27FC236}">
                <a16:creationId xmlns:a16="http://schemas.microsoft.com/office/drawing/2014/main" id="{9419FD0F-CFAE-3241-98BA-9D12474EA026}"/>
              </a:ext>
            </a:extLst>
          </p:cNvPr>
          <p:cNvSpPr txBox="1"/>
          <p:nvPr/>
        </p:nvSpPr>
        <p:spPr>
          <a:xfrm>
            <a:off x="6331527" y="4211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89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childTnLst>
                          </p:cTn>
                        </p:par>
                        <p:par>
                          <p:cTn id="17" fill="hold">
                            <p:stCondLst>
                              <p:cond delay="0"/>
                            </p:stCondLst>
                            <p:childTnLst>
                              <p:par>
                                <p:cTn id="18" presetID="6" presetClass="emph" presetSubtype="0" fill="hold" nodeType="afterEffect">
                                  <p:stCondLst>
                                    <p:cond delay="200"/>
                                  </p:stCondLst>
                                  <p:childTnLst>
                                    <p:animScale>
                                      <p:cBhvr>
                                        <p:cTn id="19" dur="1000" fill="hold"/>
                                        <p:tgtEl>
                                          <p:spTgt spid="21"/>
                                        </p:tgtEl>
                                      </p:cBhvr>
                                      <p:by x="5000" y="100000"/>
                                    </p:animScale>
                                  </p:childTnLst>
                                </p:cTn>
                              </p:par>
                              <p:par>
                                <p:cTn id="20" presetID="35" presetClass="path" presetSubtype="0" fill="hold" nodeType="withEffect">
                                  <p:stCondLst>
                                    <p:cond delay="200"/>
                                  </p:stCondLst>
                                  <p:childTnLst>
                                    <p:animMotion origin="layout" path="M -2.91667E-6 -4.07407E-6 L -39.21614 -4.07407E-6 " pathEditMode="relative" rAng="0" ptsTypes="AA">
                                      <p:cBhvr>
                                        <p:cTn id="21" dur="1000" fill="hold"/>
                                        <p:tgtEl>
                                          <p:spTgt spid="21"/>
                                        </p:tgtEl>
                                        <p:attrNameLst>
                                          <p:attrName>ppt_x</p:attrName>
                                          <p:attrName>ppt_y</p:attrName>
                                        </p:attrNameLst>
                                      </p:cBhvr>
                                      <p:rCtr x="-1960807" y="0"/>
                                    </p:animMotion>
                                  </p:childTnLst>
                                </p:cTn>
                              </p:par>
                              <p:par>
                                <p:cTn id="22" presetID="10" presetClass="entr" presetSubtype="0" fill="hold" grpId="0" nodeType="withEffect">
                                  <p:stCondLst>
                                    <p:cond delay="7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20" grpId="0" animBg="1"/>
      <p:bldP spid="57" grpId="0"/>
      <p:bldP spid="58" grpId="0"/>
      <p:bldP spid="59" grpId="0"/>
      <p:bldP spid="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1395085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1950298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3864319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63</a:t>
            </a:fld>
            <a:endParaRPr lang="en-US"/>
          </a:p>
        </p:txBody>
      </p:sp>
    </p:spTree>
    <p:extLst>
      <p:ext uri="{BB962C8B-B14F-4D97-AF65-F5344CB8AC3E}">
        <p14:creationId xmlns:p14="http://schemas.microsoft.com/office/powerpoint/2010/main" val="3012974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1405531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a:t>
            </a:r>
            <a:r>
              <a:rPr lang="en-US"/>
              <a:t>its</a:t>
            </a:r>
            <a:r>
              <a:rPr lang="en-US" dirty="0"/>
              <a:t>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65</a:t>
            </a:fld>
            <a:endParaRPr lang="en-US"/>
          </a:p>
        </p:txBody>
      </p:sp>
    </p:spTree>
    <p:extLst>
      <p:ext uri="{BB962C8B-B14F-4D97-AF65-F5344CB8AC3E}">
        <p14:creationId xmlns:p14="http://schemas.microsoft.com/office/powerpoint/2010/main" val="1984200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804375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67</a:t>
            </a:fld>
            <a:endParaRPr lang="en-US"/>
          </a:p>
        </p:txBody>
      </p:sp>
    </p:spTree>
    <p:extLst>
      <p:ext uri="{BB962C8B-B14F-4D97-AF65-F5344CB8AC3E}">
        <p14:creationId xmlns:p14="http://schemas.microsoft.com/office/powerpoint/2010/main" val="272266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68</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69</a:t>
            </a:fld>
            <a:endParaRPr lang="en-US"/>
          </a:p>
        </p:txBody>
      </p:sp>
    </p:spTree>
    <p:extLst>
      <p:ext uri="{BB962C8B-B14F-4D97-AF65-F5344CB8AC3E}">
        <p14:creationId xmlns:p14="http://schemas.microsoft.com/office/powerpoint/2010/main" val="1672553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2914892"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2914892" y="1441464"/>
                <a:ext cx="2106559" cy="973786"/>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ibbon: Curved and Tilted Up 9">
            <a:extLst>
              <a:ext uri="{FF2B5EF4-FFF2-40B4-BE49-F238E27FC236}">
                <a16:creationId xmlns:a16="http://schemas.microsoft.com/office/drawing/2014/main" id="{60653D53-B4BD-49FB-924B-C06993E94B52}"/>
              </a:ext>
            </a:extLst>
          </p:cNvPr>
          <p:cNvSpPr/>
          <p:nvPr/>
        </p:nvSpPr>
        <p:spPr>
          <a:xfrm>
            <a:off x="4472690"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p</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1051341" y="2950801"/>
            <a:ext cx="1681258" cy="1653292"/>
            <a:chOff x="1033600" y="2005926"/>
            <a:chExt cx="3270310"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9"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3" y="2386668"/>
              <a:ext cx="550715"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1879141" y="6557695"/>
            <a:ext cx="8433719" cy="246221"/>
          </a:xfrm>
          <a:prstGeom prst="rect">
            <a:avLst/>
          </a:prstGeom>
          <a:noFill/>
        </p:spPr>
        <p:txBody>
          <a:bodyPr wrap="none" rtlCol="0">
            <a:spAutoFit/>
          </a:bodyPr>
          <a:lstStyle/>
          <a:p>
            <a:pPr algn="ctr"/>
            <a:r>
              <a:rPr lang="en-US" sz="1000" dirty="0"/>
              <a:t>Image modified from Thinking by </a:t>
            </a:r>
            <a:r>
              <a:rPr lang="en-US" sz="1000" dirty="0" err="1"/>
              <a:t>ArmOkay</a:t>
            </a:r>
            <a:r>
              <a:rPr lang="en-US" sz="1000" dirty="0"/>
              <a:t> from the Noun Project; script by </a:t>
            </a:r>
            <a:r>
              <a:rPr lang="en-US" sz="1000" dirty="0" err="1"/>
              <a:t>Berkah</a:t>
            </a:r>
            <a:r>
              <a:rPr lang="en-US" sz="1000" dirty="0"/>
              <a:t> Icon from the Noun Project; write by </a:t>
            </a:r>
            <a:r>
              <a:rPr lang="en-US" sz="1000" dirty="0" err="1"/>
              <a:t>royyanandrian</a:t>
            </a:r>
            <a:r>
              <a:rPr lang="en-US" sz="1000" dirty="0"/>
              <a:t> from the Noun Project</a:t>
            </a:r>
          </a:p>
        </p:txBody>
      </p:sp>
      <p:grpSp>
        <p:nvGrpSpPr>
          <p:cNvPr id="30" name="Group 29">
            <a:extLst>
              <a:ext uri="{FF2B5EF4-FFF2-40B4-BE49-F238E27FC236}">
                <a16:creationId xmlns:a16="http://schemas.microsoft.com/office/drawing/2014/main" id="{7D2C36AE-3179-4045-B6E9-968CD859BA4B}"/>
              </a:ext>
            </a:extLst>
          </p:cNvPr>
          <p:cNvGrpSpPr/>
          <p:nvPr/>
        </p:nvGrpSpPr>
        <p:grpSpPr>
          <a:xfrm>
            <a:off x="5819728" y="3286507"/>
            <a:ext cx="1325563" cy="1325563"/>
            <a:chOff x="2053978" y="2535650"/>
            <a:chExt cx="619125" cy="619125"/>
          </a:xfrm>
        </p:grpSpPr>
        <p:sp>
          <p:nvSpPr>
            <p:cNvPr id="8" name="Freeform: Shape 7">
              <a:extLst>
                <a:ext uri="{FF2B5EF4-FFF2-40B4-BE49-F238E27FC236}">
                  <a16:creationId xmlns:a16="http://schemas.microsoft.com/office/drawing/2014/main" id="{F6B3F08B-5723-4ED3-94FA-1DDCC7D17CF9}"/>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C8EC72-613E-4170-AD49-13AA16D3A4CD}"/>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7FD3DA1-E67D-42A2-B9AC-5A177EE595DD}"/>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DBF15F-50D0-462C-B396-EB8D968D61C1}"/>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BD589C8-107E-414B-A7F7-4DF510E4ABEE}"/>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41FDE615-DCAF-4366-A5BE-12C346C52DAC}"/>
              </a:ext>
            </a:extLst>
          </p:cNvPr>
          <p:cNvSpPr/>
          <p:nvPr/>
        </p:nvSpPr>
        <p:spPr>
          <a:xfrm>
            <a:off x="78242" y="1788081"/>
            <a:ext cx="2796983" cy="369332"/>
          </a:xfrm>
          <a:prstGeom prst="rect">
            <a:avLst/>
          </a:prstGeom>
        </p:spPr>
        <p:txBody>
          <a:bodyPr wrap="none">
            <a:spAutoFit/>
          </a:bodyPr>
          <a:lstStyle/>
          <a:p>
            <a:pPr algn="ctr"/>
            <a:r>
              <a:rPr lang="en-US" dirty="0"/>
              <a:t>Mathematical Specifications</a:t>
            </a:r>
          </a:p>
        </p:txBody>
      </p:sp>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AAA766C7-E3CA-4E86-B814-9004672B89E5}"/>
                  </a:ext>
                </a:extLst>
              </p:cNvPr>
              <p:cNvSpPr/>
              <p:nvPr/>
            </p:nvSpPr>
            <p:spPr>
              <a:xfrm>
                <a:off x="5433219"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oMath>
                  </m:oMathPara>
                </a14:m>
                <a:endParaRPr lang="en-US" dirty="0">
                  <a:solidFill>
                    <a:schemeClr val="tx1"/>
                  </a:solidFill>
                </a:endParaRPr>
              </a:p>
            </p:txBody>
          </p:sp>
        </mc:Choice>
        <mc:Fallback xmlns="">
          <p:sp>
            <p:nvSpPr>
              <p:cNvPr id="33" name="Oval 32">
                <a:extLst>
                  <a:ext uri="{FF2B5EF4-FFF2-40B4-BE49-F238E27FC236}">
                    <a16:creationId xmlns:a16="http://schemas.microsoft.com/office/drawing/2014/main" id="{AAA766C7-E3CA-4E86-B814-9004672B89E5}"/>
                  </a:ext>
                </a:extLst>
              </p:cNvPr>
              <p:cNvSpPr>
                <a:spLocks noRot="1" noChangeAspect="1" noMove="1" noResize="1" noEditPoints="1" noAdjustHandles="1" noChangeArrowheads="1" noChangeShapeType="1" noTextEdit="1"/>
              </p:cNvSpPr>
              <p:nvPr/>
            </p:nvSpPr>
            <p:spPr>
              <a:xfrm>
                <a:off x="5433219" y="1441464"/>
                <a:ext cx="2106559" cy="973786"/>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C39DBE06-8179-4817-A45B-2BC55B18322D}"/>
                  </a:ext>
                </a:extLst>
              </p:cNvPr>
              <p:cNvSpPr/>
              <p:nvPr/>
            </p:nvSpPr>
            <p:spPr>
              <a:xfrm>
                <a:off x="7951546"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m:t>
                      </m:r>
                    </m:oMath>
                  </m:oMathPara>
                </a14:m>
                <a:endParaRPr lang="en-US" dirty="0">
                  <a:solidFill>
                    <a:schemeClr val="tx1"/>
                  </a:solidFill>
                </a:endParaRPr>
              </a:p>
            </p:txBody>
          </p:sp>
        </mc:Choice>
        <mc:Fallback xmlns="">
          <p:sp>
            <p:nvSpPr>
              <p:cNvPr id="34" name="Oval 33">
                <a:extLst>
                  <a:ext uri="{FF2B5EF4-FFF2-40B4-BE49-F238E27FC236}">
                    <a16:creationId xmlns:a16="http://schemas.microsoft.com/office/drawing/2014/main" id="{C39DBE06-8179-4817-A45B-2BC55B18322D}"/>
                  </a:ext>
                </a:extLst>
              </p:cNvPr>
              <p:cNvSpPr>
                <a:spLocks noRot="1" noChangeAspect="1" noMove="1" noResize="1" noEditPoints="1" noAdjustHandles="1" noChangeArrowheads="1" noChangeShapeType="1" noTextEdit="1"/>
              </p:cNvSpPr>
              <p:nvPr/>
            </p:nvSpPr>
            <p:spPr>
              <a:xfrm>
                <a:off x="7951546" y="1441464"/>
                <a:ext cx="2106559" cy="973786"/>
              </a:xfrm>
              <a:prstGeom prst="ellipse">
                <a:avLst/>
              </a:prstGeom>
              <a:blipFill>
                <a:blip r:embed="rId5"/>
                <a:stretch>
                  <a:fillRect/>
                </a:stretch>
              </a:blipFill>
              <a:ln>
                <a:solidFill>
                  <a:schemeClr val="accent6">
                    <a:lumMod val="75000"/>
                  </a:schemeClr>
                </a:solidFill>
              </a:ln>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24E03AE-3F0C-4E7F-A72E-F8B48EEBA0CF}"/>
              </a:ext>
            </a:extLst>
          </p:cNvPr>
          <p:cNvSpPr/>
          <p:nvPr/>
        </p:nvSpPr>
        <p:spPr>
          <a:xfrm>
            <a:off x="6187354" y="5657630"/>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6" name="Arrow: Striped Right 5">
            <a:extLst>
              <a:ext uri="{FF2B5EF4-FFF2-40B4-BE49-F238E27FC236}">
                <a16:creationId xmlns:a16="http://schemas.microsoft.com/office/drawing/2014/main" id="{13A78DDB-C0F4-4AF8-B312-C1400DDCA919}"/>
              </a:ext>
            </a:extLst>
          </p:cNvPr>
          <p:cNvSpPr/>
          <p:nvPr/>
        </p:nvSpPr>
        <p:spPr>
          <a:xfrm>
            <a:off x="3019123" y="3342554"/>
            <a:ext cx="2294021"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AB312F3-7345-470D-B191-F5BE769DC7F7}"/>
              </a:ext>
            </a:extLst>
          </p:cNvPr>
          <p:cNvGrpSpPr/>
          <p:nvPr/>
        </p:nvGrpSpPr>
        <p:grpSpPr>
          <a:xfrm>
            <a:off x="3908026" y="3671873"/>
            <a:ext cx="331559" cy="482315"/>
            <a:chOff x="4297992" y="3112658"/>
            <a:chExt cx="580978" cy="845141"/>
          </a:xfrm>
        </p:grpSpPr>
        <p:sp>
          <p:nvSpPr>
            <p:cNvPr id="39" name="Freeform: Shape 38">
              <a:extLst>
                <a:ext uri="{FF2B5EF4-FFF2-40B4-BE49-F238E27FC236}">
                  <a16:creationId xmlns:a16="http://schemas.microsoft.com/office/drawing/2014/main" id="{9D09A247-20E0-4950-8057-2991C59FC191}"/>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4814917-EBC5-4BA3-A6C4-F9B8D545CFBF}"/>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
        <p:nvSpPr>
          <p:cNvPr id="42" name="Arrow: Right 41">
            <a:extLst>
              <a:ext uri="{FF2B5EF4-FFF2-40B4-BE49-F238E27FC236}">
                <a16:creationId xmlns:a16="http://schemas.microsoft.com/office/drawing/2014/main" id="{6A8CA294-618D-4B7C-9631-391586FDBD6F}"/>
              </a:ext>
            </a:extLst>
          </p:cNvPr>
          <p:cNvSpPr/>
          <p:nvPr/>
        </p:nvSpPr>
        <p:spPr>
          <a:xfrm rot="2378431">
            <a:off x="4723553"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BBCDDB53-B26A-43E1-AB94-5B43E02D1001}"/>
              </a:ext>
            </a:extLst>
          </p:cNvPr>
          <p:cNvSpPr/>
          <p:nvPr/>
        </p:nvSpPr>
        <p:spPr>
          <a:xfrm rot="8100000">
            <a:off x="7173938"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C33BA093-3DD5-46A8-A95C-496D768AF7FD}"/>
              </a:ext>
            </a:extLst>
          </p:cNvPr>
          <p:cNvSpPr/>
          <p:nvPr/>
        </p:nvSpPr>
        <p:spPr>
          <a:xfrm rot="5400000">
            <a:off x="6095627" y="2560125"/>
            <a:ext cx="694654"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182F3EB9-DB06-4873-91C4-A19C26FE16F3}"/>
              </a:ext>
            </a:extLst>
          </p:cNvPr>
          <p:cNvSpPr/>
          <p:nvPr/>
        </p:nvSpPr>
        <p:spPr>
          <a:xfrm rot="5400000">
            <a:off x="6168176" y="4884158"/>
            <a:ext cx="694654"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939C580-CF0B-438A-BA69-C4B984F357BC}"/>
              </a:ext>
            </a:extLst>
          </p:cNvPr>
          <p:cNvSpPr/>
          <p:nvPr/>
        </p:nvSpPr>
        <p:spPr>
          <a:xfrm>
            <a:off x="3643948" y="5626564"/>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7" name="Rectangle 46">
            <a:extLst>
              <a:ext uri="{FF2B5EF4-FFF2-40B4-BE49-F238E27FC236}">
                <a16:creationId xmlns:a16="http://schemas.microsoft.com/office/drawing/2014/main" id="{40B212FE-29EF-4CFB-B4D2-91A488CBED9C}"/>
              </a:ext>
            </a:extLst>
          </p:cNvPr>
          <p:cNvSpPr/>
          <p:nvPr/>
        </p:nvSpPr>
        <p:spPr>
          <a:xfrm>
            <a:off x="8694933" y="5677328"/>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8" name="Arrow: Right 47">
            <a:extLst>
              <a:ext uri="{FF2B5EF4-FFF2-40B4-BE49-F238E27FC236}">
                <a16:creationId xmlns:a16="http://schemas.microsoft.com/office/drawing/2014/main" id="{DCFF1BE7-B200-4297-89F0-B68BC08829AD}"/>
              </a:ext>
            </a:extLst>
          </p:cNvPr>
          <p:cNvSpPr/>
          <p:nvPr/>
        </p:nvSpPr>
        <p:spPr>
          <a:xfrm rot="2378431">
            <a:off x="7314276"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856CA986-2BDA-4D09-A3C8-D5DCA1753EC9}"/>
              </a:ext>
            </a:extLst>
          </p:cNvPr>
          <p:cNvSpPr/>
          <p:nvPr/>
        </p:nvSpPr>
        <p:spPr>
          <a:xfrm rot="8100000">
            <a:off x="4715554"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2C88C1C-99A2-4586-A45C-F87203B7BE2E}"/>
              </a:ext>
            </a:extLst>
          </p:cNvPr>
          <p:cNvSpPr/>
          <p:nvPr/>
        </p:nvSpPr>
        <p:spPr>
          <a:xfrm>
            <a:off x="116092" y="5725135"/>
            <a:ext cx="2444645" cy="369332"/>
          </a:xfrm>
          <a:prstGeom prst="rect">
            <a:avLst/>
          </a:prstGeom>
        </p:spPr>
        <p:txBody>
          <a:bodyPr wrap="none">
            <a:spAutoFit/>
          </a:bodyPr>
          <a:lstStyle/>
          <a:p>
            <a:pPr algn="ctr"/>
            <a:r>
              <a:rPr lang="en-US" dirty="0"/>
              <a:t>Generated Code + Proof</a:t>
            </a:r>
          </a:p>
        </p:txBody>
      </p:sp>
      <p:sp>
        <p:nvSpPr>
          <p:cNvPr id="51" name="Ribbon: Curved and Tilted Up 50">
            <a:extLst>
              <a:ext uri="{FF2B5EF4-FFF2-40B4-BE49-F238E27FC236}">
                <a16:creationId xmlns:a16="http://schemas.microsoft.com/office/drawing/2014/main" id="{537EBFF4-F003-4514-8406-7231E94BA22D}"/>
              </a:ext>
            </a:extLst>
          </p:cNvPr>
          <p:cNvSpPr/>
          <p:nvPr/>
        </p:nvSpPr>
        <p:spPr>
          <a:xfrm>
            <a:off x="7026741"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q</a:t>
            </a:r>
          </a:p>
        </p:txBody>
      </p:sp>
      <p:sp>
        <p:nvSpPr>
          <p:cNvPr id="52" name="Ribbon: Curved and Tilted Up 51">
            <a:extLst>
              <a:ext uri="{FF2B5EF4-FFF2-40B4-BE49-F238E27FC236}">
                <a16:creationId xmlns:a16="http://schemas.microsoft.com/office/drawing/2014/main" id="{02754FCD-8E40-457B-B57F-FA6F29D44279}"/>
              </a:ext>
            </a:extLst>
          </p:cNvPr>
          <p:cNvSpPr/>
          <p:nvPr/>
        </p:nvSpPr>
        <p:spPr>
          <a:xfrm>
            <a:off x="9548495"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a:t>
            </a:r>
          </a:p>
        </p:txBody>
      </p:sp>
    </p:spTree>
    <p:extLst>
      <p:ext uri="{BB962C8B-B14F-4D97-AF65-F5344CB8AC3E}">
        <p14:creationId xmlns:p14="http://schemas.microsoft.com/office/powerpoint/2010/main" val="51518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70</a:t>
            </a:fld>
            <a:endParaRPr lang="en-US"/>
          </a:p>
        </p:txBody>
      </p:sp>
    </p:spTree>
    <p:extLst>
      <p:ext uri="{BB962C8B-B14F-4D97-AF65-F5344CB8AC3E}">
        <p14:creationId xmlns:p14="http://schemas.microsoft.com/office/powerpoint/2010/main" val="12847364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71</a:t>
            </a:fld>
            <a:endParaRPr lang="en-US"/>
          </a:p>
        </p:txBody>
      </p:sp>
    </p:spTree>
    <p:extLst>
      <p:ext uri="{BB962C8B-B14F-4D97-AF65-F5344CB8AC3E}">
        <p14:creationId xmlns:p14="http://schemas.microsoft.com/office/powerpoint/2010/main" val="2983639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72</a:t>
            </a:fld>
            <a:endParaRPr lang="en-US"/>
          </a:p>
        </p:txBody>
      </p:sp>
    </p:spTree>
    <p:extLst>
      <p:ext uri="{BB962C8B-B14F-4D97-AF65-F5344CB8AC3E}">
        <p14:creationId xmlns:p14="http://schemas.microsoft.com/office/powerpoint/2010/main" val="3549101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73</a:t>
            </a:fld>
            <a:endParaRPr lang="en-US"/>
          </a:p>
        </p:txBody>
      </p:sp>
    </p:spTree>
    <p:extLst>
      <p:ext uri="{BB962C8B-B14F-4D97-AF65-F5344CB8AC3E}">
        <p14:creationId xmlns:p14="http://schemas.microsoft.com/office/powerpoint/2010/main" val="1842643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74</a:t>
            </a:fld>
            <a:endParaRPr lang="en-US"/>
          </a:p>
        </p:txBody>
      </p:sp>
    </p:spTree>
    <p:extLst>
      <p:ext uri="{BB962C8B-B14F-4D97-AF65-F5344CB8AC3E}">
        <p14:creationId xmlns:p14="http://schemas.microsoft.com/office/powerpoint/2010/main" val="1169564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pPr lvl="1"/>
            <a:r>
              <a:rPr lang="en-US" dirty="0"/>
              <a:t>The trail left by proof-engine-based rewriting is super-linear in the size of the code being transformed (can be avoided with a great deal of cleverness)</a:t>
            </a:r>
          </a:p>
          <a:p>
            <a:pPr lvl="1"/>
            <a:r>
              <a:rPr lang="en-US" dirty="0"/>
              <a:t>Having to track the goal we’re making partial progress towards proving incurs super-linear overhead in </a:t>
            </a:r>
          </a:p>
          <a:p>
            <a:pPr lvl="1"/>
            <a:r>
              <a:rPr lang="en-US" dirty="0"/>
              <a:t>we recursively compute the output we don’t have to be making partial progress towards proving a goal at every step</a:t>
            </a:r>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75</a:t>
            </a:fld>
            <a:endParaRPr lang="en-US"/>
          </a:p>
        </p:txBody>
      </p:sp>
    </p:spTree>
    <p:extLst>
      <p:ext uri="{BB962C8B-B14F-4D97-AF65-F5344CB8AC3E}">
        <p14:creationId xmlns:p14="http://schemas.microsoft.com/office/powerpoint/2010/main" val="1264959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76</a:t>
            </a:fld>
            <a:endParaRPr lang="en-US"/>
          </a:p>
        </p:txBody>
      </p:sp>
    </p:spTree>
    <p:extLst>
      <p:ext uri="{BB962C8B-B14F-4D97-AF65-F5344CB8AC3E}">
        <p14:creationId xmlns:p14="http://schemas.microsoft.com/office/powerpoint/2010/main" val="1022540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77</a:t>
            </a:fld>
            <a:endParaRPr lang="en-US"/>
          </a:p>
        </p:txBody>
      </p:sp>
    </p:spTree>
    <p:extLst>
      <p:ext uri="{BB962C8B-B14F-4D97-AF65-F5344CB8AC3E}">
        <p14:creationId xmlns:p14="http://schemas.microsoft.com/office/powerpoint/2010/main" val="942635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78</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4223808747"/>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79</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9003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31AD-8587-1C45-A16D-9DABBE11052A}"/>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79938178-DA8F-6B46-8B76-C25EF5EA5810}"/>
              </a:ext>
            </a:extLst>
          </p:cNvPr>
          <p:cNvSpPr>
            <a:spLocks noGrp="1"/>
          </p:cNvSpPr>
          <p:nvPr>
            <p:ph idx="1"/>
          </p:nvPr>
        </p:nvSpPr>
        <p:spPr/>
        <p:txBody>
          <a:bodyPr>
            <a:normAutofit/>
          </a:bodyPr>
          <a:lstStyle/>
          <a:p>
            <a:pPr>
              <a:lnSpc>
                <a:spcPct val="100000"/>
              </a:lnSpc>
            </a:pPr>
            <a:r>
              <a:rPr lang="en-US" dirty="0"/>
              <a:t>Dependently typed, interactive, tactic-driven proof assistants</a:t>
            </a:r>
          </a:p>
          <a:p>
            <a:pPr>
              <a:lnSpc>
                <a:spcPct val="100000"/>
              </a:lnSpc>
            </a:pPr>
            <a:r>
              <a:rPr lang="en-US" dirty="0"/>
              <a:t>Dependently typed proof assistants are expressive</a:t>
            </a:r>
          </a:p>
          <a:p>
            <a:pPr>
              <a:lnSpc>
                <a:spcPct val="100000"/>
              </a:lnSpc>
            </a:pPr>
            <a:r>
              <a:rPr lang="en-US" dirty="0"/>
              <a:t>Interactivity allows easy insertion of ingenuity</a:t>
            </a:r>
          </a:p>
          <a:p>
            <a:pPr>
              <a:lnSpc>
                <a:spcPct val="100000"/>
              </a:lnSpc>
            </a:pPr>
            <a:r>
              <a:rPr lang="en-US" dirty="0"/>
              <a:t>Tactics allow automation for scaling</a:t>
            </a:r>
          </a:p>
        </p:txBody>
      </p:sp>
      <p:sp>
        <p:nvSpPr>
          <p:cNvPr id="4" name="Date Placeholder 3">
            <a:extLst>
              <a:ext uri="{FF2B5EF4-FFF2-40B4-BE49-F238E27FC236}">
                <a16:creationId xmlns:a16="http://schemas.microsoft.com/office/drawing/2014/main" id="{16B3D5C1-C464-9145-8A3E-E548106BB9A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5F3DF45-BEF8-DA45-9C15-DE0238FFB82E}"/>
              </a:ext>
            </a:extLst>
          </p:cNvPr>
          <p:cNvSpPr>
            <a:spLocks noGrp="1"/>
          </p:cNvSpPr>
          <p:nvPr>
            <p:ph type="sldNum" sz="quarter" idx="12"/>
          </p:nvPr>
        </p:nvSpPr>
        <p:spPr/>
        <p:txBody>
          <a:bodyPr/>
          <a:lstStyle/>
          <a:p>
            <a:fld id="{62ACD81C-0ABE-4302-8FB0-4A8AC0E9431D}" type="slidenum">
              <a:rPr lang="en-US" smtClean="0"/>
              <a:t>8</a:t>
            </a:fld>
            <a:endParaRPr lang="en-US"/>
          </a:p>
        </p:txBody>
      </p:sp>
      <p:sp>
        <p:nvSpPr>
          <p:cNvPr id="6" name="Rectangle 5">
            <a:extLst>
              <a:ext uri="{FF2B5EF4-FFF2-40B4-BE49-F238E27FC236}">
                <a16:creationId xmlns:a16="http://schemas.microsoft.com/office/drawing/2014/main" id="{ADEDDAB2-57D7-4BCE-B91A-E4E7E2ADA0E8}"/>
              </a:ext>
            </a:extLst>
          </p:cNvPr>
          <p:cNvSpPr/>
          <p:nvPr/>
        </p:nvSpPr>
        <p:spPr>
          <a:xfrm>
            <a:off x="4087277" y="6566158"/>
            <a:ext cx="4017446" cy="246221"/>
          </a:xfrm>
          <a:prstGeom prst="rect">
            <a:avLst/>
          </a:prstGeom>
        </p:spPr>
        <p:txBody>
          <a:bodyPr wrap="none">
            <a:spAutoFit/>
          </a:bodyPr>
          <a:lstStyle/>
          <a:p>
            <a:r>
              <a:rPr lang="en-US" sz="1000" dirty="0"/>
              <a:t>Coq logo from https://calebstanford.com/2019/01/15/coq-vector-image/</a:t>
            </a:r>
          </a:p>
        </p:txBody>
      </p:sp>
      <p:grpSp>
        <p:nvGrpSpPr>
          <p:cNvPr id="13" name="Group 12">
            <a:extLst>
              <a:ext uri="{FF2B5EF4-FFF2-40B4-BE49-F238E27FC236}">
                <a16:creationId xmlns:a16="http://schemas.microsoft.com/office/drawing/2014/main" id="{79E65917-3EEE-4A9A-AFF0-03FB168C6D39}"/>
              </a:ext>
            </a:extLst>
          </p:cNvPr>
          <p:cNvGrpSpPr/>
          <p:nvPr/>
        </p:nvGrpSpPr>
        <p:grpSpPr>
          <a:xfrm>
            <a:off x="5344976" y="4277127"/>
            <a:ext cx="1502048" cy="2215748"/>
            <a:chOff x="6036305" y="3421707"/>
            <a:chExt cx="1502048" cy="2215748"/>
          </a:xfrm>
        </p:grpSpPr>
        <p:sp>
          <p:nvSpPr>
            <p:cNvPr id="10" name="Freeform: Shape 9">
              <a:extLst>
                <a:ext uri="{FF2B5EF4-FFF2-40B4-BE49-F238E27FC236}">
                  <a16:creationId xmlns:a16="http://schemas.microsoft.com/office/drawing/2014/main" id="{A4A7E33A-7CF0-42BC-9E51-125DD9A03551}"/>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2BD779F-360A-4D4B-8C14-5CAE2AE49850}"/>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6E48C3C-2C72-48C2-860E-6789C3B3A8EE}"/>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Tree>
    <p:extLst>
      <p:ext uri="{BB962C8B-B14F-4D97-AF65-F5344CB8AC3E}">
        <p14:creationId xmlns:p14="http://schemas.microsoft.com/office/powerpoint/2010/main" val="41712100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80</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15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81</a:t>
            </a:fld>
            <a:endParaRPr lang="en-US"/>
          </a:p>
        </p:txBody>
      </p:sp>
    </p:spTree>
    <p:extLst>
      <p:ext uri="{BB962C8B-B14F-4D97-AF65-F5344CB8AC3E}">
        <p14:creationId xmlns:p14="http://schemas.microsoft.com/office/powerpoint/2010/main" val="4100108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82</a:t>
            </a:fld>
            <a:endParaRPr lang="en-US"/>
          </a:p>
        </p:txBody>
      </p:sp>
    </p:spTree>
    <p:extLst>
      <p:ext uri="{BB962C8B-B14F-4D97-AF65-F5344CB8AC3E}">
        <p14:creationId xmlns:p14="http://schemas.microsoft.com/office/powerpoint/2010/main" val="443372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83</a:t>
            </a:fld>
            <a:endParaRPr lang="en-US"/>
          </a:p>
        </p:txBody>
      </p:sp>
    </p:spTree>
    <p:extLst>
      <p:ext uri="{BB962C8B-B14F-4D97-AF65-F5344CB8AC3E}">
        <p14:creationId xmlns:p14="http://schemas.microsoft.com/office/powerpoint/2010/main" val="2528839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Can’t Use Prior Work</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Steps really need to be fused to achieve adequate performance</a:t>
            </a:r>
          </a:p>
          <a:p>
            <a:r>
              <a:rPr lang="en-US" dirty="0"/>
              <a:t>β-reduction exposes new </a:t>
            </a:r>
            <a:r>
              <a:rPr lang="el-GR" dirty="0"/>
              <a:t>ι</a:t>
            </a:r>
            <a:r>
              <a:rPr lang="en-US" dirty="0"/>
              <a:t>+rewriting opportunities</a:t>
            </a:r>
          </a:p>
          <a:p>
            <a:r>
              <a:rPr lang="el-GR" dirty="0"/>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r>
              <a:rPr lang="en-US" dirty="0"/>
              <a:t>The only rewriting that’s fast enough is reflection</a:t>
            </a:r>
          </a:p>
          <a:p>
            <a:r>
              <a:rPr lang="en-US" dirty="0"/>
              <a:t>Reflective procedures can’t be fused at a deep level because they’re outside the proof engine; the work needs to be redone from scratch</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84</a:t>
            </a:fld>
            <a:endParaRPr lang="en-US"/>
          </a:p>
        </p:txBody>
      </p:sp>
    </p:spTree>
    <p:extLst>
      <p:ext uri="{BB962C8B-B14F-4D97-AF65-F5344CB8AC3E}">
        <p14:creationId xmlns:p14="http://schemas.microsoft.com/office/powerpoint/2010/main" val="40516280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6E28-D587-4BFA-A284-2130F5A87590}"/>
              </a:ext>
            </a:extLst>
          </p:cNvPr>
          <p:cNvSpPr>
            <a:spLocks noGrp="1"/>
          </p:cNvSpPr>
          <p:nvPr>
            <p:ph type="title"/>
          </p:nvPr>
        </p:nvSpPr>
        <p:spPr/>
        <p:txBody>
          <a:bodyPr/>
          <a:lstStyle/>
          <a:p>
            <a:r>
              <a:rPr lang="en-US" dirty="0"/>
              <a:t>Timing of Partial Evaluation by </a:t>
            </a:r>
            <a:r>
              <a:rPr lang="en-US"/>
              <a:t>setoid_rewrite</a:t>
            </a:r>
          </a:p>
        </p:txBody>
      </p:sp>
      <p:graphicFrame>
        <p:nvGraphicFramePr>
          <p:cNvPr id="8" name="Content Placeholder 7">
            <a:extLst>
              <a:ext uri="{FF2B5EF4-FFF2-40B4-BE49-F238E27FC236}">
                <a16:creationId xmlns:a16="http://schemas.microsoft.com/office/drawing/2014/main" id="{0E21AFBF-CBFA-4939-87B2-87C33222F549}"/>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D6E4C8C8-3BC6-47B0-AFAE-E8022D301DF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D419BB5-2CDE-422B-9B2A-A8787886E042}"/>
              </a:ext>
            </a:extLst>
          </p:cNvPr>
          <p:cNvSpPr>
            <a:spLocks noGrp="1"/>
          </p:cNvSpPr>
          <p:nvPr>
            <p:ph type="sldNum" sz="quarter" idx="12"/>
          </p:nvPr>
        </p:nvSpPr>
        <p:spPr/>
        <p:txBody>
          <a:bodyPr/>
          <a:lstStyle/>
          <a:p>
            <a:fld id="{62ACD81C-0ABE-4302-8FB0-4A8AC0E9431D}" type="slidenum">
              <a:rPr lang="en-US" smtClean="0"/>
              <a:t>85</a:t>
            </a:fld>
            <a:endParaRPr lang="en-US"/>
          </a:p>
        </p:txBody>
      </p:sp>
    </p:spTree>
    <p:extLst>
      <p:ext uri="{BB962C8B-B14F-4D97-AF65-F5344CB8AC3E}">
        <p14:creationId xmlns:p14="http://schemas.microsoft.com/office/powerpoint/2010/main" val="97060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My work has been fixing this performance problem</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9</a:t>
            </a:fld>
            <a:endParaRPr lang="en-US"/>
          </a:p>
        </p:txBody>
      </p:sp>
      <p:graphicFrame>
        <p:nvGraphicFramePr>
          <p:cNvPr id="9" name="Chart 8">
            <a:extLst>
              <a:ext uri="{FF2B5EF4-FFF2-40B4-BE49-F238E27FC236}">
                <a16:creationId xmlns:a16="http://schemas.microsoft.com/office/drawing/2014/main" id="{68817F72-E584-48C6-B205-B1F9EAA68D5D}"/>
              </a:ext>
            </a:extLst>
          </p:cNvPr>
          <p:cNvGraphicFramePr/>
          <p:nvPr>
            <p:extLst>
              <p:ext uri="{D42A27DB-BD31-4B8C-83A1-F6EECF244321}">
                <p14:modId xmlns:p14="http://schemas.microsoft.com/office/powerpoint/2010/main" val="60329386"/>
              </p:ext>
            </p:extLst>
          </p:nvPr>
        </p:nvGraphicFramePr>
        <p:xfrm>
          <a:off x="3696564" y="3874168"/>
          <a:ext cx="4798873" cy="27764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001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22867</TotalTime>
  <Words>17937</Words>
  <Application>Microsoft Office PowerPoint</Application>
  <PresentationFormat>Widescreen</PresentationFormat>
  <Paragraphs>1688</Paragraphs>
  <Slides>85</Slides>
  <Notes>65</Notes>
  <HiddenSlides>19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Calibri Light</vt:lpstr>
      <vt:lpstr>Cambria Math</vt:lpstr>
      <vt:lpstr>Calibri</vt:lpstr>
      <vt:lpstr>Arial</vt:lpstr>
      <vt:lpstr>Consolas</vt:lpstr>
      <vt:lpstr>Office Theme</vt:lpstr>
      <vt:lpstr>Performance Engineering of Proof-Based Software Systems at Scale</vt:lpstr>
      <vt:lpstr>Takeaways</vt:lpstr>
      <vt:lpstr>      Fiat Crypto</vt:lpstr>
      <vt:lpstr>Innovation with Cryptography</vt:lpstr>
      <vt:lpstr>The Promise of Verification</vt:lpstr>
      <vt:lpstr>The Overhead of Verification</vt:lpstr>
      <vt:lpstr>Automating Verification</vt:lpstr>
      <vt:lpstr>Context</vt:lpstr>
      <vt:lpstr>The Big Problem in Automating Verification</vt:lpstr>
      <vt:lpstr>The Promise of Automating Verification</vt:lpstr>
      <vt:lpstr>      Fiat Cryptography</vt:lpstr>
      <vt:lpstr>It Works Great!</vt:lpstr>
      <vt:lpstr>It Works Great!</vt:lpstr>
      <vt:lpstr>Requirements</vt:lpstr>
      <vt:lpstr>Where is the asymptotic performance issue?</vt:lpstr>
      <vt:lpstr>Fiat Cryptography Pieces</vt:lpstr>
      <vt:lpstr>Verification Time: 1 limb</vt:lpstr>
      <vt:lpstr>Verification Time: 1 limb</vt:lpstr>
      <vt:lpstr>Verification Time: 2 limbs</vt:lpstr>
      <vt:lpstr>Verification Time: 3 limbs</vt:lpstr>
      <vt:lpstr>What is Partial Evaluation?</vt:lpstr>
      <vt:lpstr>What is Partial Evaluation?</vt:lpstr>
      <vt:lpstr>Partial Evaluation is slow</vt:lpstr>
      <vt:lpstr>What is a proof engine?</vt:lpstr>
      <vt:lpstr>Requirements for Partial Evaluation</vt:lpstr>
      <vt:lpstr>β-reduction</vt:lpstr>
      <vt:lpstr>ιδ-reduction + rewrites</vt:lpstr>
      <vt:lpstr>Code Sharing Preservation</vt:lpstr>
      <vt:lpstr>Compiler passes</vt:lpstr>
      <vt:lpstr>Extra Requirements</vt:lpstr>
      <vt:lpstr>The compiler passes need to be fused</vt:lpstr>
      <vt:lpstr>The compiler passes need to be fused</vt:lpstr>
      <vt:lpstr>Implementation</vt:lpstr>
      <vt:lpstr>Proof by Reflection</vt:lpstr>
      <vt:lpstr>Why reflective rewriting?</vt:lpstr>
      <vt:lpstr>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Evaluation</vt:lpstr>
      <vt:lpstr>Performance</vt:lpstr>
      <vt:lpstr>Evaluation</vt:lpstr>
      <vt:lpstr>Celebration Fiat-Crypto Performance Through the Ages</vt:lpstr>
      <vt:lpstr>Using setoid_rewrite (approximate) (what date?)</vt:lpstr>
      <vt:lpstr>Using old pipeline with notations, before I fixed 4000 millennia problem (approximate)</vt:lpstr>
      <vt:lpstr>Old pipeline after fixing 4000 millennia problem</vt:lpstr>
      <vt:lpstr>New pipeline (in the vm)</vt:lpstr>
      <vt:lpstr>CPS revisited</vt:lpstr>
      <vt:lpstr>New Pipeline extraction</vt:lpstr>
      <vt:lpstr>Takeaways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lpstr>Structure of this Defense</vt:lpstr>
      <vt:lpstr>Partial Evaluation and Rewriting: Implementation</vt:lpstr>
      <vt:lpstr>Partial Evaluation and Rewriting: Implementation</vt:lpstr>
      <vt:lpstr>Automating Verification: Why?</vt:lpstr>
      <vt:lpstr>The Current State: What’s the Scale?</vt:lpstr>
      <vt:lpstr>Examples Abound</vt:lpstr>
      <vt:lpstr>Automating Verification: What?</vt:lpstr>
      <vt:lpstr>State-of-the-Art Methodology</vt:lpstr>
      <vt:lpstr>State-of-the-Art Methodology</vt:lpstr>
      <vt:lpstr>The Big Problem in Automating Verification</vt:lpstr>
      <vt:lpstr>Can’t Use Prior Work</vt:lpstr>
      <vt:lpstr>Timing of Partial Evaluation by setoid_rewrite</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231</cp:revision>
  <dcterms:created xsi:type="dcterms:W3CDTF">2020-11-09T22:36:26Z</dcterms:created>
  <dcterms:modified xsi:type="dcterms:W3CDTF">2020-11-29T21:38:54Z</dcterms:modified>
</cp:coreProperties>
</file>